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8" r:id="rId2"/>
    <p:sldId id="259" r:id="rId3"/>
    <p:sldId id="261" r:id="rId4"/>
    <p:sldId id="263" r:id="rId5"/>
    <p:sldId id="265" r:id="rId6"/>
    <p:sldId id="266" r:id="rId7"/>
    <p:sldId id="262" r:id="rId8"/>
    <p:sldId id="271" r:id="rId9"/>
    <p:sldId id="285" r:id="rId10"/>
    <p:sldId id="291" r:id="rId11"/>
    <p:sldId id="283" r:id="rId12"/>
    <p:sldId id="282" r:id="rId13"/>
    <p:sldId id="281" r:id="rId14"/>
    <p:sldId id="280" r:id="rId15"/>
    <p:sldId id="288" r:id="rId16"/>
    <p:sldId id="286" r:id="rId17"/>
    <p:sldId id="279" r:id="rId18"/>
    <p:sldId id="278" r:id="rId19"/>
    <p:sldId id="287" r:id="rId20"/>
    <p:sldId id="284" r:id="rId21"/>
    <p:sldId id="272" r:id="rId22"/>
    <p:sldId id="277" r:id="rId23"/>
    <p:sldId id="290" r:id="rId24"/>
    <p:sldId id="276" r:id="rId25"/>
    <p:sldId id="289" r:id="rId26"/>
    <p:sldId id="269" r:id="rId27"/>
    <p:sldId id="268" r:id="rId28"/>
    <p:sldId id="270" r:id="rId29"/>
    <p:sldId id="267" r:id="rId30"/>
    <p:sldId id="275" r:id="rId31"/>
    <p:sldId id="257" r:id="rId32"/>
    <p:sldId id="260" r:id="rId33"/>
    <p:sldId id="273" r:id="rId34"/>
    <p:sldId id="274" r:id="rId35"/>
    <p:sldId id="264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2E2D"/>
    <a:srgbClr val="222221"/>
    <a:srgbClr val="020000"/>
    <a:srgbClr val="DADADA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20" autoAdjust="0"/>
  </p:normalViewPr>
  <p:slideViewPr>
    <p:cSldViewPr snapToGrid="0" snapToObjects="1">
      <p:cViewPr varScale="1">
        <p:scale>
          <a:sx n="90" d="100"/>
          <a:sy n="90" d="100"/>
        </p:scale>
        <p:origin x="-12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A8497C-2958-4BF5-A2AE-20A710984769}" type="doc">
      <dgm:prSet loTypeId="urn:microsoft.com/office/officeart/2005/8/layout/target1" loCatId="relationship" qsTypeId="urn:microsoft.com/office/officeart/2005/8/quickstyle/3d2" qsCatId="3D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3832D063-E845-4A95-A88E-482F2131EED1}">
      <dgm:prSet phldrT="[Text]" custT="1"/>
      <dgm:spPr/>
      <dgm:t>
        <a:bodyPr/>
        <a:lstStyle/>
        <a:p>
          <a:r>
            <a:rPr lang="en-US" sz="1400" dirty="0" smtClean="0">
              <a:solidFill>
                <a:srgbClr val="706C74"/>
              </a:solidFill>
            </a:rPr>
            <a:t>Tripal Core (API)</a:t>
          </a:r>
          <a:endParaRPr lang="en-US" sz="1400" dirty="0">
            <a:solidFill>
              <a:srgbClr val="706C74"/>
            </a:solidFill>
          </a:endParaRPr>
        </a:p>
      </dgm:t>
    </dgm:pt>
    <dgm:pt modelId="{0BBCB8AE-822A-4B99-8607-0290A04974CE}" type="parTrans" cxnId="{0CBBE38F-26ED-4D03-A181-2C576BCA896A}">
      <dgm:prSet/>
      <dgm:spPr/>
      <dgm:t>
        <a:bodyPr/>
        <a:lstStyle/>
        <a:p>
          <a:endParaRPr lang="en-US"/>
        </a:p>
      </dgm:t>
    </dgm:pt>
    <dgm:pt modelId="{4E08B9D6-2DBC-4AF1-A833-8A646A772A7C}" type="sibTrans" cxnId="{0CBBE38F-26ED-4D03-A181-2C576BCA896A}">
      <dgm:prSet/>
      <dgm:spPr/>
      <dgm:t>
        <a:bodyPr/>
        <a:lstStyle/>
        <a:p>
          <a:endParaRPr lang="en-US"/>
        </a:p>
      </dgm:t>
    </dgm:pt>
    <dgm:pt modelId="{FAB6FCE7-7864-40BF-9D49-07F76D9388D2}">
      <dgm:prSet phldrT="[Text]" custT="1"/>
      <dgm:spPr/>
      <dgm:t>
        <a:bodyPr/>
        <a:lstStyle/>
        <a:p>
          <a:r>
            <a:rPr lang="en-US" sz="1400" dirty="0" smtClean="0">
              <a:solidFill>
                <a:schemeClr val="accent2">
                  <a:lumMod val="75000"/>
                </a:schemeClr>
              </a:solidFill>
            </a:rPr>
            <a:t>Tripal Chado Modules</a:t>
          </a:r>
          <a:endParaRPr lang="en-US" sz="1400" dirty="0">
            <a:solidFill>
              <a:schemeClr val="accent2">
                <a:lumMod val="75000"/>
              </a:schemeClr>
            </a:solidFill>
          </a:endParaRPr>
        </a:p>
      </dgm:t>
    </dgm:pt>
    <dgm:pt modelId="{6932D1BB-0D0C-4578-BB55-D0F0776A3420}" type="parTrans" cxnId="{F62EBC79-DBB5-4D5C-A0DB-3253D1C3D687}">
      <dgm:prSet/>
      <dgm:spPr/>
      <dgm:t>
        <a:bodyPr/>
        <a:lstStyle/>
        <a:p>
          <a:endParaRPr lang="en-US"/>
        </a:p>
      </dgm:t>
    </dgm:pt>
    <dgm:pt modelId="{006EB1AF-5430-4635-9178-0CFED4FC6DFF}" type="sibTrans" cxnId="{F62EBC79-DBB5-4D5C-A0DB-3253D1C3D687}">
      <dgm:prSet/>
      <dgm:spPr/>
      <dgm:t>
        <a:bodyPr/>
        <a:lstStyle/>
        <a:p>
          <a:endParaRPr lang="en-US"/>
        </a:p>
      </dgm:t>
    </dgm:pt>
    <dgm:pt modelId="{FA2CEC9B-EE0A-47F0-B71E-A4F7516A5D83}">
      <dgm:prSet phldrT="[Text]" custT="1"/>
      <dgm:spPr/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Extension Modules </a:t>
          </a:r>
          <a:br>
            <a:rPr lang="en-US" sz="1400" b="1" dirty="0" smtClean="0">
              <a:solidFill>
                <a:schemeClr val="tx1"/>
              </a:solidFill>
            </a:rPr>
          </a:br>
          <a:r>
            <a:rPr lang="en-US" sz="1400" b="1" dirty="0" smtClean="0">
              <a:solidFill>
                <a:schemeClr val="tx1"/>
              </a:solidFill>
            </a:rPr>
            <a:t>(e.g. Analyses)</a:t>
          </a:r>
          <a:endParaRPr lang="en-US" sz="1400" b="1" dirty="0">
            <a:solidFill>
              <a:schemeClr val="tx1"/>
            </a:solidFill>
          </a:endParaRPr>
        </a:p>
      </dgm:t>
    </dgm:pt>
    <dgm:pt modelId="{C2133C9B-03C9-4B97-BE97-27E66F581773}" type="parTrans" cxnId="{722F26EE-FDF5-4B70-8ED1-4BCD2A731BC7}">
      <dgm:prSet/>
      <dgm:spPr/>
      <dgm:t>
        <a:bodyPr/>
        <a:lstStyle/>
        <a:p>
          <a:endParaRPr lang="en-US"/>
        </a:p>
      </dgm:t>
    </dgm:pt>
    <dgm:pt modelId="{6514CEA7-97BE-44D6-A8B6-7AF50F37203E}" type="sibTrans" cxnId="{722F26EE-FDF5-4B70-8ED1-4BCD2A731BC7}">
      <dgm:prSet/>
      <dgm:spPr/>
      <dgm:t>
        <a:bodyPr/>
        <a:lstStyle/>
        <a:p>
          <a:endParaRPr lang="en-US"/>
        </a:p>
      </dgm:t>
    </dgm:pt>
    <dgm:pt modelId="{68095F41-ABAD-4016-8DAF-2FF356B3C7FB}">
      <dgm:prSet phldrT="[Text]" custT="1"/>
      <dgm:spPr/>
      <dgm:t>
        <a:bodyPr/>
        <a:lstStyle/>
        <a:p>
          <a:r>
            <a:rPr lang="en-US" sz="1400" b="1" dirty="0" smtClean="0">
              <a:solidFill>
                <a:schemeClr val="accent1"/>
              </a:solidFill>
            </a:rPr>
            <a:t>Applications</a:t>
          </a:r>
          <a:endParaRPr lang="en-US" sz="1400" b="1" dirty="0">
            <a:solidFill>
              <a:schemeClr val="accent1"/>
            </a:solidFill>
          </a:endParaRPr>
        </a:p>
      </dgm:t>
    </dgm:pt>
    <dgm:pt modelId="{16E4D11D-510E-4689-9432-3130999AF0D7}" type="parTrans" cxnId="{E90A85BA-8A01-45E9-943C-A4FA8764FC19}">
      <dgm:prSet/>
      <dgm:spPr/>
      <dgm:t>
        <a:bodyPr/>
        <a:lstStyle/>
        <a:p>
          <a:endParaRPr lang="en-US"/>
        </a:p>
      </dgm:t>
    </dgm:pt>
    <dgm:pt modelId="{515C643D-1FB6-4459-B281-429C3FD340E7}" type="sibTrans" cxnId="{E90A85BA-8A01-45E9-943C-A4FA8764FC19}">
      <dgm:prSet/>
      <dgm:spPr/>
      <dgm:t>
        <a:bodyPr/>
        <a:lstStyle/>
        <a:p>
          <a:endParaRPr lang="en-US"/>
        </a:p>
      </dgm:t>
    </dgm:pt>
    <dgm:pt modelId="{59D36404-0D28-4CA9-932A-89C8E80071A7}" type="pres">
      <dgm:prSet presAssocID="{5AA8497C-2958-4BF5-A2AE-20A710984769}" presName="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8BFD84D-E860-49B0-A9C4-3E9BEB692315}" type="pres">
      <dgm:prSet presAssocID="{3832D063-E845-4A95-A88E-482F2131EED1}" presName="circle1" presStyleLbl="lnNode1" presStyleIdx="0" presStyleCnt="4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304C2127-4BA8-4DD6-8D85-BD888176C3F2}" type="pres">
      <dgm:prSet presAssocID="{3832D063-E845-4A95-A88E-482F2131EED1}" presName="text1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E6A3BA-E755-456E-8D1C-0732D40D866D}" type="pres">
      <dgm:prSet presAssocID="{3832D063-E845-4A95-A88E-482F2131EED1}" presName="line1" presStyleLbl="callout" presStyleIdx="0" presStyleCnt="8"/>
      <dgm:spPr/>
      <dgm:t>
        <a:bodyPr/>
        <a:lstStyle/>
        <a:p>
          <a:endParaRPr lang="en-US"/>
        </a:p>
      </dgm:t>
    </dgm:pt>
    <dgm:pt modelId="{E6AAC2F0-DE0B-4493-8DFF-D2B3C61FA379}" type="pres">
      <dgm:prSet presAssocID="{3832D063-E845-4A95-A88E-482F2131EED1}" presName="d1" presStyleLbl="callout" presStyleIdx="1" presStyleCnt="8"/>
      <dgm:spPr/>
      <dgm:t>
        <a:bodyPr/>
        <a:lstStyle/>
        <a:p>
          <a:endParaRPr lang="en-US"/>
        </a:p>
      </dgm:t>
    </dgm:pt>
    <dgm:pt modelId="{F19C4439-BAF6-478F-BBE9-40E2870B4EFB}" type="pres">
      <dgm:prSet presAssocID="{FAB6FCE7-7864-40BF-9D49-07F76D9388D2}" presName="circle2" presStyleLbl="lnNode1" presStyleIdx="1" presStyleCnt="4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18970B25-DBC3-48C3-85BC-E6CE700D2B34}" type="pres">
      <dgm:prSet presAssocID="{FAB6FCE7-7864-40BF-9D49-07F76D9388D2}" presName="text2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6C094C-4EC9-40E3-A20D-DA0F3551C718}" type="pres">
      <dgm:prSet presAssocID="{FAB6FCE7-7864-40BF-9D49-07F76D9388D2}" presName="line2" presStyleLbl="callout" presStyleIdx="2" presStyleCnt="8"/>
      <dgm:spPr/>
      <dgm:t>
        <a:bodyPr/>
        <a:lstStyle/>
        <a:p>
          <a:endParaRPr lang="en-US"/>
        </a:p>
      </dgm:t>
    </dgm:pt>
    <dgm:pt modelId="{75FABB32-CC09-443A-AFD7-D073085CBE07}" type="pres">
      <dgm:prSet presAssocID="{FAB6FCE7-7864-40BF-9D49-07F76D9388D2}" presName="d2" presStyleLbl="callout" presStyleIdx="3" presStyleCnt="8"/>
      <dgm:spPr/>
      <dgm:t>
        <a:bodyPr/>
        <a:lstStyle/>
        <a:p>
          <a:endParaRPr lang="en-US"/>
        </a:p>
      </dgm:t>
    </dgm:pt>
    <dgm:pt modelId="{43160121-E2BF-4908-B303-EBD570FD0205}" type="pres">
      <dgm:prSet presAssocID="{FA2CEC9B-EE0A-47F0-B71E-A4F7516A5D83}" presName="circle3" presStyleLbl="lnNode1" presStyleIdx="2" presStyleCnt="4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B4091A85-C868-48DF-8004-F2667E326DD7}" type="pres">
      <dgm:prSet presAssocID="{FA2CEC9B-EE0A-47F0-B71E-A4F7516A5D83}" presName="text3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49958F-68DC-49EC-A113-F7B7262BE663}" type="pres">
      <dgm:prSet presAssocID="{FA2CEC9B-EE0A-47F0-B71E-A4F7516A5D83}" presName="line3" presStyleLbl="callout" presStyleIdx="4" presStyleCnt="8"/>
      <dgm:spPr/>
      <dgm:t>
        <a:bodyPr/>
        <a:lstStyle/>
        <a:p>
          <a:endParaRPr lang="en-US"/>
        </a:p>
      </dgm:t>
    </dgm:pt>
    <dgm:pt modelId="{3D86EF89-13D7-4B3D-B6CF-AC298BBFD437}" type="pres">
      <dgm:prSet presAssocID="{FA2CEC9B-EE0A-47F0-B71E-A4F7516A5D83}" presName="d3" presStyleLbl="callout" presStyleIdx="5" presStyleCnt="8"/>
      <dgm:spPr/>
      <dgm:t>
        <a:bodyPr/>
        <a:lstStyle/>
        <a:p>
          <a:endParaRPr lang="en-US"/>
        </a:p>
      </dgm:t>
    </dgm:pt>
    <dgm:pt modelId="{00DB6212-B792-40F7-8D68-B72D3A18C03C}" type="pres">
      <dgm:prSet presAssocID="{68095F41-ABAD-4016-8DAF-2FF356B3C7FB}" presName="circle4" presStyleLbl="lnNode1" presStyleIdx="3" presStyleCnt="4" custScaleX="117483" custScaleY="11795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422EED19-6207-49ED-A0FD-FCB5937311D9}" type="pres">
      <dgm:prSet presAssocID="{68095F41-ABAD-4016-8DAF-2FF356B3C7FB}" presName="text4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96F8FD-200B-41B6-B507-8BCA6EA2EA19}" type="pres">
      <dgm:prSet presAssocID="{68095F41-ABAD-4016-8DAF-2FF356B3C7FB}" presName="line4" presStyleLbl="callout" presStyleIdx="6" presStyleCnt="8"/>
      <dgm:spPr/>
      <dgm:t>
        <a:bodyPr/>
        <a:lstStyle/>
        <a:p>
          <a:endParaRPr lang="en-US"/>
        </a:p>
      </dgm:t>
    </dgm:pt>
    <dgm:pt modelId="{5A337514-069A-471F-BF05-21DE60AA2037}" type="pres">
      <dgm:prSet presAssocID="{68095F41-ABAD-4016-8DAF-2FF356B3C7FB}" presName="d4" presStyleLbl="callout" presStyleIdx="7" presStyleCnt="8"/>
      <dgm:spPr/>
      <dgm:t>
        <a:bodyPr/>
        <a:lstStyle/>
        <a:p>
          <a:endParaRPr lang="en-US"/>
        </a:p>
      </dgm:t>
    </dgm:pt>
  </dgm:ptLst>
  <dgm:cxnLst>
    <dgm:cxn modelId="{7C7981D7-0350-4544-BF29-6093AB6F1B8B}" type="presOf" srcId="{FA2CEC9B-EE0A-47F0-B71E-A4F7516A5D83}" destId="{B4091A85-C868-48DF-8004-F2667E326DD7}" srcOrd="0" destOrd="0" presId="urn:microsoft.com/office/officeart/2005/8/layout/target1"/>
    <dgm:cxn modelId="{93068763-D9E4-C244-872C-3A8AC7A33DF0}" type="presOf" srcId="{5AA8497C-2958-4BF5-A2AE-20A710984769}" destId="{59D36404-0D28-4CA9-932A-89C8E80071A7}" srcOrd="0" destOrd="0" presId="urn:microsoft.com/office/officeart/2005/8/layout/target1"/>
    <dgm:cxn modelId="{87F4D446-4A3B-774B-997C-F213606525A5}" type="presOf" srcId="{68095F41-ABAD-4016-8DAF-2FF356B3C7FB}" destId="{422EED19-6207-49ED-A0FD-FCB5937311D9}" srcOrd="0" destOrd="0" presId="urn:microsoft.com/office/officeart/2005/8/layout/target1"/>
    <dgm:cxn modelId="{BCF55E05-3F99-B54E-A83F-6FA996C128B2}" type="presOf" srcId="{FAB6FCE7-7864-40BF-9D49-07F76D9388D2}" destId="{18970B25-DBC3-48C3-85BC-E6CE700D2B34}" srcOrd="0" destOrd="0" presId="urn:microsoft.com/office/officeart/2005/8/layout/target1"/>
    <dgm:cxn modelId="{F62EBC79-DBB5-4D5C-A0DB-3253D1C3D687}" srcId="{5AA8497C-2958-4BF5-A2AE-20A710984769}" destId="{FAB6FCE7-7864-40BF-9D49-07F76D9388D2}" srcOrd="1" destOrd="0" parTransId="{6932D1BB-0D0C-4578-BB55-D0F0776A3420}" sibTransId="{006EB1AF-5430-4635-9178-0CFED4FC6DFF}"/>
    <dgm:cxn modelId="{1086AD8A-445B-014F-BC10-09A6028F7244}" type="presOf" srcId="{3832D063-E845-4A95-A88E-482F2131EED1}" destId="{304C2127-4BA8-4DD6-8D85-BD888176C3F2}" srcOrd="0" destOrd="0" presId="urn:microsoft.com/office/officeart/2005/8/layout/target1"/>
    <dgm:cxn modelId="{E90A85BA-8A01-45E9-943C-A4FA8764FC19}" srcId="{5AA8497C-2958-4BF5-A2AE-20A710984769}" destId="{68095F41-ABAD-4016-8DAF-2FF356B3C7FB}" srcOrd="3" destOrd="0" parTransId="{16E4D11D-510E-4689-9432-3130999AF0D7}" sibTransId="{515C643D-1FB6-4459-B281-429C3FD340E7}"/>
    <dgm:cxn modelId="{0CBBE38F-26ED-4D03-A181-2C576BCA896A}" srcId="{5AA8497C-2958-4BF5-A2AE-20A710984769}" destId="{3832D063-E845-4A95-A88E-482F2131EED1}" srcOrd="0" destOrd="0" parTransId="{0BBCB8AE-822A-4B99-8607-0290A04974CE}" sibTransId="{4E08B9D6-2DBC-4AF1-A833-8A646A772A7C}"/>
    <dgm:cxn modelId="{722F26EE-FDF5-4B70-8ED1-4BCD2A731BC7}" srcId="{5AA8497C-2958-4BF5-A2AE-20A710984769}" destId="{FA2CEC9B-EE0A-47F0-B71E-A4F7516A5D83}" srcOrd="2" destOrd="0" parTransId="{C2133C9B-03C9-4B97-BE97-27E66F581773}" sibTransId="{6514CEA7-97BE-44D6-A8B6-7AF50F37203E}"/>
    <dgm:cxn modelId="{D7772F8E-A93A-044A-90C8-4A238F30AA43}" type="presParOf" srcId="{59D36404-0D28-4CA9-932A-89C8E80071A7}" destId="{D8BFD84D-E860-49B0-A9C4-3E9BEB692315}" srcOrd="0" destOrd="0" presId="urn:microsoft.com/office/officeart/2005/8/layout/target1"/>
    <dgm:cxn modelId="{746D49FA-7C96-5641-B764-A295482F11CF}" type="presParOf" srcId="{59D36404-0D28-4CA9-932A-89C8E80071A7}" destId="{304C2127-4BA8-4DD6-8D85-BD888176C3F2}" srcOrd="1" destOrd="0" presId="urn:microsoft.com/office/officeart/2005/8/layout/target1"/>
    <dgm:cxn modelId="{2D943A42-49F3-D245-B59D-B6FBE64F9787}" type="presParOf" srcId="{59D36404-0D28-4CA9-932A-89C8E80071A7}" destId="{26E6A3BA-E755-456E-8D1C-0732D40D866D}" srcOrd="2" destOrd="0" presId="urn:microsoft.com/office/officeart/2005/8/layout/target1"/>
    <dgm:cxn modelId="{A79D1EF3-D32B-FB4C-B9EA-1C9F3F7D5D0A}" type="presParOf" srcId="{59D36404-0D28-4CA9-932A-89C8E80071A7}" destId="{E6AAC2F0-DE0B-4493-8DFF-D2B3C61FA379}" srcOrd="3" destOrd="0" presId="urn:microsoft.com/office/officeart/2005/8/layout/target1"/>
    <dgm:cxn modelId="{CA6D53E7-CB74-A74E-9249-F42997C0C527}" type="presParOf" srcId="{59D36404-0D28-4CA9-932A-89C8E80071A7}" destId="{F19C4439-BAF6-478F-BBE9-40E2870B4EFB}" srcOrd="4" destOrd="0" presId="urn:microsoft.com/office/officeart/2005/8/layout/target1"/>
    <dgm:cxn modelId="{3E1F22C5-7FBC-644C-A704-EAD7CA86EFCE}" type="presParOf" srcId="{59D36404-0D28-4CA9-932A-89C8E80071A7}" destId="{18970B25-DBC3-48C3-85BC-E6CE700D2B34}" srcOrd="5" destOrd="0" presId="urn:microsoft.com/office/officeart/2005/8/layout/target1"/>
    <dgm:cxn modelId="{AA9A5FB8-8CE5-944A-B8CD-E4C7A28B3F09}" type="presParOf" srcId="{59D36404-0D28-4CA9-932A-89C8E80071A7}" destId="{FA6C094C-4EC9-40E3-A20D-DA0F3551C718}" srcOrd="6" destOrd="0" presId="urn:microsoft.com/office/officeart/2005/8/layout/target1"/>
    <dgm:cxn modelId="{94E05018-116C-8847-AE58-60487ADD8937}" type="presParOf" srcId="{59D36404-0D28-4CA9-932A-89C8E80071A7}" destId="{75FABB32-CC09-443A-AFD7-D073085CBE07}" srcOrd="7" destOrd="0" presId="urn:microsoft.com/office/officeart/2005/8/layout/target1"/>
    <dgm:cxn modelId="{069E73C0-D6AD-8043-8956-CBB690832F4C}" type="presParOf" srcId="{59D36404-0D28-4CA9-932A-89C8E80071A7}" destId="{43160121-E2BF-4908-B303-EBD570FD0205}" srcOrd="8" destOrd="0" presId="urn:microsoft.com/office/officeart/2005/8/layout/target1"/>
    <dgm:cxn modelId="{BFBA5B51-1702-3943-9FA4-0B0BC1732075}" type="presParOf" srcId="{59D36404-0D28-4CA9-932A-89C8E80071A7}" destId="{B4091A85-C868-48DF-8004-F2667E326DD7}" srcOrd="9" destOrd="0" presId="urn:microsoft.com/office/officeart/2005/8/layout/target1"/>
    <dgm:cxn modelId="{9A497716-60E2-644B-8B05-FBAC1AFF5D3C}" type="presParOf" srcId="{59D36404-0D28-4CA9-932A-89C8E80071A7}" destId="{8249958F-68DC-49EC-A113-F7B7262BE663}" srcOrd="10" destOrd="0" presId="urn:microsoft.com/office/officeart/2005/8/layout/target1"/>
    <dgm:cxn modelId="{87BFD2F7-8B64-3B4F-A985-B2D742F7AE03}" type="presParOf" srcId="{59D36404-0D28-4CA9-932A-89C8E80071A7}" destId="{3D86EF89-13D7-4B3D-B6CF-AC298BBFD437}" srcOrd="11" destOrd="0" presId="urn:microsoft.com/office/officeart/2005/8/layout/target1"/>
    <dgm:cxn modelId="{AC4A0CF8-E060-9B47-BE83-C7C6DF6C1188}" type="presParOf" srcId="{59D36404-0D28-4CA9-932A-89C8E80071A7}" destId="{00DB6212-B792-40F7-8D68-B72D3A18C03C}" srcOrd="12" destOrd="0" presId="urn:microsoft.com/office/officeart/2005/8/layout/target1"/>
    <dgm:cxn modelId="{10DEB868-D945-204B-87ED-42BE02FA5B12}" type="presParOf" srcId="{59D36404-0D28-4CA9-932A-89C8E80071A7}" destId="{422EED19-6207-49ED-A0FD-FCB5937311D9}" srcOrd="13" destOrd="0" presId="urn:microsoft.com/office/officeart/2005/8/layout/target1"/>
    <dgm:cxn modelId="{C8C20FE1-1863-F049-A3A3-CB691ACAD0D8}" type="presParOf" srcId="{59D36404-0D28-4CA9-932A-89C8E80071A7}" destId="{FB96F8FD-200B-41B6-B507-8BCA6EA2EA19}" srcOrd="14" destOrd="0" presId="urn:microsoft.com/office/officeart/2005/8/layout/target1"/>
    <dgm:cxn modelId="{B48CEB56-5337-854E-9E22-F7B01E7F4E5F}" type="presParOf" srcId="{59D36404-0D28-4CA9-932A-89C8E80071A7}" destId="{5A337514-069A-471F-BF05-21DE60AA2037}" srcOrd="15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BE3CA-00F0-CA4D-B9E9-6AE335B68D92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5C791-76BF-1F4F-9864-07DDFFF00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Lower IT Costs</a:t>
            </a:r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Upload data into chado completely through the web-interface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5C791-76BF-1F4F-9864-07DDFFF00AD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773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Reduce development time, costs and IT resources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 non-technical site administrator can add content without knowing PHP, HTML, JavaScript.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5C791-76BF-1F4F-9864-07DDFFF00AD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170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407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699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45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496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763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4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253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48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926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78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757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D4683-E1D1-C54C-ACD3-1C1EFD690AEB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25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microsoft.com/office/2007/relationships/hdphoto" Target="../media/hdphoto2.wdp"/><Relationship Id="rId5" Type="http://schemas.openxmlformats.org/officeDocument/2006/relationships/image" Target="../media/image12.jpeg"/><Relationship Id="rId6" Type="http://schemas.microsoft.com/office/2007/relationships/hdphoto" Target="../media/hdphoto3.wdp"/><Relationship Id="rId7" Type="http://schemas.openxmlformats.org/officeDocument/2006/relationships/image" Target="../media/image13.jpeg"/><Relationship Id="rId8" Type="http://schemas.microsoft.com/office/2007/relationships/hdphoto" Target="../media/hdphoto4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microsoft.com/office/2007/relationships/hdphoto" Target="../media/hdphoto5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saceae.org" TargetMode="External"/><Relationship Id="rId4" Type="http://schemas.openxmlformats.org/officeDocument/2006/relationships/hyperlink" Target="http://www.fagaceae.org/" TargetMode="External"/><Relationship Id="rId5" Type="http://schemas.openxmlformats.org/officeDocument/2006/relationships/hyperlink" Target="http://www.cottongen.org/" TargetMode="External"/><Relationship Id="rId6" Type="http://schemas.openxmlformats.org/officeDocument/2006/relationships/hyperlink" Target="http://www.cacaogenomedb.org" TargetMode="External"/><Relationship Id="rId7" Type="http://schemas.openxmlformats.org/officeDocument/2006/relationships/hyperlink" Target="http://www.gabcsfl.org" TargetMode="External"/><Relationship Id="rId8" Type="http://schemas.openxmlformats.org/officeDocument/2006/relationships/hyperlink" Target="http://www.citrusgenomedb.org/" TargetMode="External"/><Relationship Id="rId9" Type="http://schemas.openxmlformats.org/officeDocument/2006/relationships/hyperlink" Target="http://www.vaccinium.org" TargetMode="External"/><Relationship Id="rId10" Type="http://schemas.openxmlformats.org/officeDocument/2006/relationships/hyperlink" Target="http://www.marinegenomics.org/" TargetMode="Externa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knowpulse2.usask.ca/porta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34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gmod.org/wiki/Tripal_Tutorial_(v1.0)" TargetMode="External"/><Relationship Id="rId4" Type="http://schemas.openxmlformats.org/officeDocument/2006/relationships/hyperlink" Target="https://lists.sourceforge.net/lists/listinfo/gmod-tripal" TargetMode="External"/><Relationship Id="rId5" Type="http://schemas.openxmlformats.org/officeDocument/2006/relationships/hyperlink" Target="http://tripal.sourceforge.net/docs/tripal-0.6x-0.3b/index.html" TargetMode="External"/><Relationship Id="rId6" Type="http://schemas.openxmlformats.org/officeDocument/2006/relationships/hyperlink" Target="http://gmod.org/wiki/Tripal_Developer's_Handbook" TargetMode="Externa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ripal.sourceforge.net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gmod.org/wiki/Tripal_Tutorial_(v1.0)" TargetMode="External"/><Relationship Id="rId4" Type="http://schemas.openxmlformats.org/officeDocument/2006/relationships/hyperlink" Target="https://lists.sourceforge.net/lists/listinfo/gmod-tripal" TargetMode="External"/><Relationship Id="rId5" Type="http://schemas.openxmlformats.org/officeDocument/2006/relationships/hyperlink" Target="http://tripal.sourceforge.net/docs/tripal-0.6x-0.3b/index.html" TargetMode="External"/><Relationship Id="rId6" Type="http://schemas.openxmlformats.org/officeDocument/2006/relationships/hyperlink" Target="http://gmod.org/wiki/Tripal_Developer's_Handbook" TargetMode="Externa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ripal.sourceforge.net/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gmod.org/wiki/Tripal_Tutorial_(v1.0)" TargetMode="External"/><Relationship Id="rId4" Type="http://schemas.openxmlformats.org/officeDocument/2006/relationships/hyperlink" Target="https://lists.sourceforge.net/lists/listinfo/gmod-tripal" TargetMode="External"/><Relationship Id="rId5" Type="http://schemas.openxmlformats.org/officeDocument/2006/relationships/hyperlink" Target="http://tripal.sourceforge.net/docs/tripal-0.6x-0.3b/index.html" TargetMode="External"/><Relationship Id="rId6" Type="http://schemas.openxmlformats.org/officeDocument/2006/relationships/hyperlink" Target="http://gmod.org/wiki/Tripal_Developer's_Handbook" TargetMode="Externa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ripal.sourceforge.net/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microsoft.com/office/2007/relationships/hdphoto" Target="../media/hdphoto1.wdp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mod.org/wiki/Tripal_Tutorial_(v1.0)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880" y="1236683"/>
            <a:ext cx="6922239" cy="23592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3397" y="5365889"/>
            <a:ext cx="2535766" cy="570980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3013286" y="4760083"/>
            <a:ext cx="3213100" cy="6058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SzPct val="100000"/>
              <a:buFont typeface="Wingdings 2" pitchFamily="18" charset="2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21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Lacey-Anne Sanderson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222221"/>
              </a:solidFill>
              <a:effectLst>
                <a:outerShdw blurRad="50800" dist="12700" dir="2700000" algn="tl" rotWithShape="0">
                  <a:schemeClr val="bg1"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986386" y="5196995"/>
            <a:ext cx="3240000" cy="0"/>
          </a:xfrm>
          <a:prstGeom prst="line">
            <a:avLst/>
          </a:prstGeom>
          <a:ln>
            <a:solidFill>
              <a:srgbClr val="2222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768928" y="3247572"/>
            <a:ext cx="5712179" cy="1083615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5B5B59"/>
                </a:solidFill>
              </a:rPr>
              <a:t>A </a:t>
            </a:r>
            <a:r>
              <a:rPr lang="en-US" sz="2800" b="1" i="1" dirty="0">
                <a:solidFill>
                  <a:srgbClr val="5B5B59"/>
                </a:solidFill>
              </a:rPr>
              <a:t>Toolkit for Construction of </a:t>
            </a:r>
            <a:endParaRPr lang="en-US" sz="2800" b="1" i="1" dirty="0" smtClean="0">
              <a:solidFill>
                <a:srgbClr val="5B5B59"/>
              </a:solidFill>
            </a:endParaRPr>
          </a:p>
          <a:p>
            <a:r>
              <a:rPr lang="en-US" sz="2800" b="1" i="1" dirty="0" smtClean="0">
                <a:solidFill>
                  <a:srgbClr val="5B5B59"/>
                </a:solidFill>
              </a:rPr>
              <a:t>Genomic </a:t>
            </a:r>
            <a:r>
              <a:rPr lang="en-US" sz="2800" b="1" i="1" dirty="0">
                <a:solidFill>
                  <a:schemeClr val="tx2"/>
                </a:solidFill>
              </a:rPr>
              <a:t>and</a:t>
            </a:r>
            <a:r>
              <a:rPr lang="en-US" sz="2800" b="1" i="1" dirty="0">
                <a:solidFill>
                  <a:srgbClr val="5B5B59"/>
                </a:solidFill>
              </a:rPr>
              <a:t> Genetic </a:t>
            </a:r>
            <a:r>
              <a:rPr lang="en-US" sz="2800" b="1" i="1" dirty="0" smtClean="0">
                <a:solidFill>
                  <a:srgbClr val="5B5B59"/>
                </a:solidFill>
              </a:rPr>
              <a:t>Websites</a:t>
            </a:r>
            <a:endParaRPr lang="en-US" sz="2800" i="1" dirty="0">
              <a:solidFill>
                <a:srgbClr val="5B5B5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Tripal creates pages for Organisms, Features, Stocks, etc.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Individual Pages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34000" t="7565" r="35000" b="7329"/>
          <a:stretch>
            <a:fillRect/>
          </a:stretch>
        </p:blipFill>
        <p:spPr bwMode="auto">
          <a:xfrm>
            <a:off x="0" y="0"/>
            <a:ext cx="47244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32000" t="6619" r="33000" b="19622"/>
          <a:stretch>
            <a:fillRect/>
          </a:stretch>
        </p:blipFill>
        <p:spPr bwMode="auto">
          <a:xfrm>
            <a:off x="1083409" y="224198"/>
            <a:ext cx="5334000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31533" y="766638"/>
            <a:ext cx="5486400" cy="5907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8993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Individual Pages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Tripal creates pages for Organisms, Features, Stocks, etc.</a:t>
            </a:r>
          </a:p>
          <a:p>
            <a:r>
              <a:rPr lang="en-US" dirty="0" smtClean="0"/>
              <a:t>Indicate which Types or Organisms Pages should be created for in Sync Settings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701" y="1715180"/>
            <a:ext cx="8306491" cy="4081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5014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Data Listings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Integration with Drupal Views allows for creating custom listings through the web interface</a:t>
            </a:r>
          </a:p>
          <a:p>
            <a:r>
              <a:rPr lang="en-US" dirty="0" smtClean="0"/>
              <a:t>Expose filters to the user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700" y="0"/>
            <a:ext cx="681181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2232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Searching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Can be customized through the web interface</a:t>
            </a:r>
          </a:p>
          <a:p>
            <a:r>
              <a:rPr lang="en-US" dirty="0" smtClean="0"/>
              <a:t>Results listed as either a table or grid</a:t>
            </a:r>
          </a:p>
          <a:p>
            <a:r>
              <a:rPr lang="en-US" dirty="0" smtClean="0"/>
              <a:t>Advanced search capabilities as well as simple keyword searching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268240"/>
            <a:ext cx="7594600" cy="3111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700" y="1516743"/>
            <a:ext cx="7531100" cy="504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1334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Loading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Loaders provided for common data types</a:t>
            </a:r>
          </a:p>
          <a:p>
            <a:pPr lvl="1"/>
            <a:r>
              <a:rPr lang="en-US" dirty="0" smtClean="0"/>
              <a:t>GFF3, FASTA, OBO</a:t>
            </a:r>
          </a:p>
          <a:p>
            <a:r>
              <a:rPr lang="en-US" dirty="0" smtClean="0"/>
              <a:t>Specification of loading job is done through well described forms with advanced options availabl</a:t>
            </a:r>
            <a:r>
              <a:rPr lang="en-US" dirty="0"/>
              <a:t>e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963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Loading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Loaders provided for common data types</a:t>
            </a:r>
          </a:p>
          <a:p>
            <a:pPr lvl="1"/>
            <a:r>
              <a:rPr lang="en-US" dirty="0" smtClean="0"/>
              <a:t>GFF3, FASTA, OBO</a:t>
            </a:r>
          </a:p>
          <a:p>
            <a:r>
              <a:rPr lang="en-US" dirty="0" smtClean="0"/>
              <a:t>Specification of loading job is done through well described forms with advanced options availabl</a:t>
            </a:r>
            <a:r>
              <a:rPr lang="en-US" dirty="0"/>
              <a:t>e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0" y="222936"/>
            <a:ext cx="9144000" cy="6395411"/>
            <a:chOff x="0" y="222936"/>
            <a:chExt cx="9144000" cy="63954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22936"/>
              <a:ext cx="9144000" cy="442828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4651219"/>
              <a:ext cx="9144000" cy="19671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485900"/>
            <a:ext cx="9144000" cy="3876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3401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Loading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Generic Bulk Loader allows for custom loading of any tab-delimited file into any set of tables in Chado</a:t>
            </a:r>
          </a:p>
          <a:p>
            <a:pPr lvl="1"/>
            <a:r>
              <a:rPr lang="en-US" dirty="0" smtClean="0"/>
              <a:t>Create a template specifying a mapping between your file and chado</a:t>
            </a:r>
          </a:p>
          <a:p>
            <a:pPr lvl="1"/>
            <a:r>
              <a:rPr lang="en-US" dirty="0" smtClean="0"/>
              <a:t>Then re-use that template with multiple files to load your data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89738"/>
            <a:ext cx="9144000" cy="5284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82700"/>
            <a:ext cx="9144000" cy="4271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2" name="Group 11"/>
          <p:cNvGrpSpPr/>
          <p:nvPr/>
        </p:nvGrpSpPr>
        <p:grpSpPr>
          <a:xfrm>
            <a:off x="1615168" y="128361"/>
            <a:ext cx="5781161" cy="6545646"/>
            <a:chOff x="698500" y="679766"/>
            <a:chExt cx="7747000" cy="841994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8500" y="679766"/>
              <a:ext cx="7747000" cy="37338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8500" y="4248307"/>
              <a:ext cx="7747000" cy="48514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334719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Job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All Tripal Data loaders use the same Tripal job management system</a:t>
            </a:r>
          </a:p>
          <a:p>
            <a:r>
              <a:rPr lang="en-US" dirty="0" smtClean="0"/>
              <a:t>Allows for scheduling through setup of </a:t>
            </a:r>
            <a:r>
              <a:rPr lang="en-US" dirty="0" err="1" smtClean="0"/>
              <a:t>cron</a:t>
            </a:r>
            <a:endParaRPr lang="en-US" dirty="0" smtClean="0"/>
          </a:p>
          <a:p>
            <a:r>
              <a:rPr lang="en-US" dirty="0" smtClean="0"/>
              <a:t>Loading is independent of page loads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64894"/>
            <a:ext cx="9144000" cy="355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815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Intuitive 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Administrative content listings for each type of data</a:t>
            </a:r>
          </a:p>
          <a:p>
            <a:pPr lvl="1"/>
            <a:r>
              <a:rPr lang="en-US" dirty="0" smtClean="0"/>
              <a:t>Many filters to narrow listing to those of interest</a:t>
            </a:r>
          </a:p>
          <a:p>
            <a:pPr lvl="1"/>
            <a:r>
              <a:rPr lang="en-US" dirty="0" smtClean="0"/>
              <a:t>Convenient add, edit, delete links</a:t>
            </a:r>
          </a:p>
          <a:p>
            <a:pPr lvl="1"/>
            <a:r>
              <a:rPr lang="en-US" dirty="0" smtClean="0"/>
              <a:t>Settings form easy to reach from listing</a:t>
            </a:r>
          </a:p>
          <a:p>
            <a:pPr lvl="1"/>
            <a:r>
              <a:rPr lang="en-US" dirty="0" smtClean="0"/>
              <a:t>Help tab for additional information &amp; tips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462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Intuitive 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Administrative content listings for each type of data</a:t>
            </a:r>
          </a:p>
          <a:p>
            <a:pPr lvl="1"/>
            <a:r>
              <a:rPr lang="en-US" dirty="0" smtClean="0"/>
              <a:t>Many filters to narrow listing to those of interest</a:t>
            </a:r>
          </a:p>
          <a:p>
            <a:pPr lvl="1"/>
            <a:r>
              <a:rPr lang="en-US" dirty="0" smtClean="0"/>
              <a:t>Convenient add, edit, delete links</a:t>
            </a:r>
          </a:p>
          <a:p>
            <a:pPr lvl="1"/>
            <a:r>
              <a:rPr lang="en-US" dirty="0" smtClean="0"/>
              <a:t>Settings form easy to reach from listing</a:t>
            </a:r>
          </a:p>
          <a:p>
            <a:pPr lvl="1"/>
            <a:r>
              <a:rPr lang="en-US" dirty="0" smtClean="0"/>
              <a:t>Help tab for additional information &amp; tips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3261"/>
            <a:ext cx="9144000" cy="6749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83985"/>
            <a:ext cx="9144000" cy="4503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6374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What is Tripal?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An open-source Biological Database that 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Is easy to set up with few requirements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Reliably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stores your data without much more work than Excel Sheets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Display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tables of data that are sortable, filterable and only contain the columns you care about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Facilitates sharing of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data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Definition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403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Developers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Well-documented Application Programmers Interface (API)</a:t>
            </a:r>
          </a:p>
          <a:p>
            <a:r>
              <a:rPr lang="en-US" dirty="0" smtClean="0"/>
              <a:t>Facilitates extension of all areas of Tripal</a:t>
            </a:r>
          </a:p>
          <a:p>
            <a:r>
              <a:rPr lang="en-US" dirty="0" smtClean="0"/>
              <a:t>Provides for ultimate customization capabilities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2107293"/>
            <a:ext cx="7156450" cy="4451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2556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Custom Data Listings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All Search and Data listings provided by Chado are created using Views</a:t>
            </a:r>
          </a:p>
          <a:p>
            <a:pPr lvl="1"/>
            <a:r>
              <a:rPr lang="en-US" dirty="0" smtClean="0"/>
              <a:t>You can add/remove fields and filters and change sorting specifications through the web interface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Customization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0955"/>
            <a:ext cx="9144000" cy="4357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0514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Flexible 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You can add fields and filters to Administration Listings through the web interface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Customization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713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Flexible 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You can add fields and filters to Administration Listings through the web interface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Customization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42792"/>
            <a:ext cx="9144000" cy="4357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5746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Custom </a:t>
            </a:r>
            <a:r>
              <a:rPr lang="en-US" dirty="0" err="1" smtClean="0"/>
              <a:t>Themeing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You can add custom templates to change the layout and content of any content page</a:t>
            </a:r>
          </a:p>
          <a:p>
            <a:r>
              <a:rPr lang="en-US" dirty="0" smtClean="0"/>
              <a:t>Listing colors and layouts can also be changed using template files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Customization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739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Custom </a:t>
            </a:r>
            <a:r>
              <a:rPr lang="en-US" dirty="0" err="1" smtClean="0"/>
              <a:t>Themeing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You can add custom templates to change the layout and content of any content page</a:t>
            </a:r>
          </a:p>
          <a:p>
            <a:r>
              <a:rPr lang="en-US" dirty="0" smtClean="0"/>
              <a:t>Listing colors and layouts can also be changed using template files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Customization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50" t="18359" r="6750" b="19376"/>
          <a:stretch/>
        </p:blipFill>
        <p:spPr bwMode="auto">
          <a:xfrm>
            <a:off x="415785" y="2290957"/>
            <a:ext cx="6837680" cy="3558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5673586" y="4086501"/>
            <a:ext cx="3124200" cy="2535552"/>
            <a:chOff x="5673586" y="4086501"/>
            <a:chExt cx="3124200" cy="2535552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09" t="40715" r="48135" b="24566"/>
            <a:stretch/>
          </p:blipFill>
          <p:spPr bwMode="auto">
            <a:xfrm>
              <a:off x="5673586" y="5076598"/>
              <a:ext cx="3124200" cy="15454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Bent Arrow 4"/>
            <p:cNvSpPr/>
            <p:nvPr/>
          </p:nvSpPr>
          <p:spPr>
            <a:xfrm rot="5400000">
              <a:off x="7258725" y="4107622"/>
              <a:ext cx="990098" cy="947856"/>
            </a:xfrm>
            <a:prstGeom prst="bentArrow">
              <a:avLst>
                <a:gd name="adj1" fmla="val 42478"/>
                <a:gd name="adj2" fmla="val 37380"/>
                <a:gd name="adj3" fmla="val 25000"/>
                <a:gd name="adj4" fmla="val 43750"/>
              </a:avLst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9233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Tripal Extensions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016"/>
            <a:ext cx="8229600" cy="4759711"/>
          </a:xfrm>
        </p:spPr>
        <p:txBody>
          <a:bodyPr>
            <a:normAutofit/>
          </a:bodyPr>
          <a:lstStyle/>
          <a:p>
            <a:pPr marL="285750" indent="-28575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190033"/>
                </a:solidFill>
              </a:rPr>
              <a:t>Anyone </a:t>
            </a:r>
            <a:r>
              <a:rPr lang="en-US" sz="2400" dirty="0">
                <a:solidFill>
                  <a:srgbClr val="190033"/>
                </a:solidFill>
              </a:rPr>
              <a:t>may help with development of Chado-centric modules but in coordination with core Tripal </a:t>
            </a:r>
            <a:r>
              <a:rPr lang="en-US" sz="2400" dirty="0" smtClean="0">
                <a:solidFill>
                  <a:srgbClr val="190033"/>
                </a:solidFill>
              </a:rPr>
              <a:t>developers</a:t>
            </a:r>
          </a:p>
          <a:p>
            <a:pPr marL="285750" indent="-28575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190033"/>
                </a:solidFill>
              </a:rPr>
              <a:t>Anyone can develop </a:t>
            </a:r>
            <a:r>
              <a:rPr lang="en-US" sz="2400" dirty="0" smtClean="0">
                <a:solidFill>
                  <a:srgbClr val="190033"/>
                </a:solidFill>
              </a:rPr>
              <a:t/>
            </a:r>
            <a:br>
              <a:rPr lang="en-US" sz="2400" dirty="0" smtClean="0">
                <a:solidFill>
                  <a:srgbClr val="190033"/>
                </a:solidFill>
              </a:rPr>
            </a:br>
            <a:r>
              <a:rPr lang="en-US" sz="2400" dirty="0" smtClean="0">
                <a:solidFill>
                  <a:srgbClr val="190033"/>
                </a:solidFill>
              </a:rPr>
              <a:t>application </a:t>
            </a:r>
            <a:r>
              <a:rPr lang="en-US" sz="2400" dirty="0">
                <a:solidFill>
                  <a:srgbClr val="190033"/>
                </a:solidFill>
              </a:rPr>
              <a:t>and </a:t>
            </a:r>
            <a:r>
              <a:rPr lang="en-US" sz="2400" dirty="0" smtClean="0">
                <a:solidFill>
                  <a:srgbClr val="190033"/>
                </a:solidFill>
              </a:rPr>
              <a:t/>
            </a:r>
            <a:br>
              <a:rPr lang="en-US" sz="2400" dirty="0" smtClean="0">
                <a:solidFill>
                  <a:srgbClr val="190033"/>
                </a:solidFill>
              </a:rPr>
            </a:br>
            <a:r>
              <a:rPr lang="en-US" sz="2400" dirty="0" smtClean="0">
                <a:solidFill>
                  <a:srgbClr val="190033"/>
                </a:solidFill>
              </a:rPr>
              <a:t>extension modules</a:t>
            </a:r>
            <a:endParaRPr lang="en-US" sz="2400" dirty="0">
              <a:solidFill>
                <a:srgbClr val="190033"/>
              </a:solidFill>
            </a:endParaRPr>
          </a:p>
          <a:p>
            <a:pPr marL="285750" indent="-28575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190033"/>
                </a:solidFill>
              </a:rPr>
              <a:t>We will post </a:t>
            </a:r>
            <a:r>
              <a:rPr lang="en-US" sz="2400" dirty="0" smtClean="0">
                <a:solidFill>
                  <a:srgbClr val="190033"/>
                </a:solidFill>
              </a:rPr>
              <a:t/>
            </a:r>
            <a:br>
              <a:rPr lang="en-US" sz="2400" dirty="0" smtClean="0">
                <a:solidFill>
                  <a:srgbClr val="190033"/>
                </a:solidFill>
              </a:rPr>
            </a:br>
            <a:r>
              <a:rPr lang="en-US" sz="2400" dirty="0" smtClean="0">
                <a:solidFill>
                  <a:srgbClr val="190033"/>
                </a:solidFill>
              </a:rPr>
              <a:t>extension </a:t>
            </a:r>
            <a:r>
              <a:rPr lang="en-US" sz="2400" dirty="0">
                <a:solidFill>
                  <a:srgbClr val="190033"/>
                </a:solidFill>
              </a:rPr>
              <a:t>modules </a:t>
            </a:r>
            <a:r>
              <a:rPr lang="en-US" sz="2400" dirty="0" smtClean="0">
                <a:solidFill>
                  <a:srgbClr val="190033"/>
                </a:solidFill>
              </a:rPr>
              <a:t/>
            </a:r>
            <a:br>
              <a:rPr lang="en-US" sz="2400" dirty="0" smtClean="0">
                <a:solidFill>
                  <a:srgbClr val="190033"/>
                </a:solidFill>
              </a:rPr>
            </a:br>
            <a:r>
              <a:rPr lang="en-US" sz="2400" dirty="0" smtClean="0">
                <a:solidFill>
                  <a:srgbClr val="190033"/>
                </a:solidFill>
              </a:rPr>
              <a:t>on </a:t>
            </a:r>
            <a:r>
              <a:rPr lang="en-US" sz="2400" dirty="0">
                <a:solidFill>
                  <a:srgbClr val="190033"/>
                </a:solidFill>
              </a:rPr>
              <a:t>the Tripal </a:t>
            </a:r>
            <a:r>
              <a:rPr lang="en-US" sz="2400" dirty="0" smtClean="0">
                <a:solidFill>
                  <a:srgbClr val="190033"/>
                </a:solidFill>
              </a:rPr>
              <a:t/>
            </a:r>
            <a:br>
              <a:rPr lang="en-US" sz="2400" dirty="0" smtClean="0">
                <a:solidFill>
                  <a:srgbClr val="190033"/>
                </a:solidFill>
              </a:rPr>
            </a:br>
            <a:r>
              <a:rPr lang="en-US" sz="2400" dirty="0" smtClean="0">
                <a:solidFill>
                  <a:srgbClr val="190033"/>
                </a:solidFill>
              </a:rPr>
              <a:t>website </a:t>
            </a:r>
            <a:r>
              <a:rPr lang="en-US" sz="2400" dirty="0">
                <a:solidFill>
                  <a:srgbClr val="190033"/>
                </a:solidFill>
              </a:rPr>
              <a:t>for </a:t>
            </a:r>
            <a:r>
              <a:rPr lang="en-US" sz="2400" dirty="0" smtClean="0">
                <a:solidFill>
                  <a:srgbClr val="190033"/>
                </a:solidFill>
              </a:rPr>
              <a:t/>
            </a:r>
            <a:br>
              <a:rPr lang="en-US" sz="2400" dirty="0" smtClean="0">
                <a:solidFill>
                  <a:srgbClr val="190033"/>
                </a:solidFill>
              </a:rPr>
            </a:br>
            <a:r>
              <a:rPr lang="en-US" sz="2400" dirty="0" smtClean="0">
                <a:solidFill>
                  <a:srgbClr val="190033"/>
                </a:solidFill>
              </a:rPr>
              <a:t>others </a:t>
            </a:r>
            <a:r>
              <a:rPr lang="en-US" sz="2400" dirty="0">
                <a:solidFill>
                  <a:srgbClr val="190033"/>
                </a:solidFill>
              </a:rPr>
              <a:t>to use.</a:t>
            </a:r>
          </a:p>
          <a:p>
            <a:pPr>
              <a:spcAft>
                <a:spcPts val="1800"/>
              </a:spcAft>
            </a:pPr>
            <a:endParaRPr lang="en-US" sz="2400" dirty="0">
              <a:solidFill>
                <a:srgbClr val="190033"/>
              </a:solidFill>
            </a:endParaRPr>
          </a:p>
          <a:p>
            <a:pPr>
              <a:spcAft>
                <a:spcPts val="1800"/>
              </a:spcAft>
            </a:pPr>
            <a:endParaRPr lang="en-US" sz="2400" dirty="0"/>
          </a:p>
        </p:txBody>
      </p:sp>
      <p:graphicFrame>
        <p:nvGraphicFramePr>
          <p:cNvPr id="7" name="Content Placeholder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6549227"/>
              </p:ext>
            </p:extLst>
          </p:nvPr>
        </p:nvGraphicFramePr>
        <p:xfrm>
          <a:off x="3389915" y="2732286"/>
          <a:ext cx="6096000" cy="3840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Customization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550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Extendibility Example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4" t="10856" r="9808" b="2982"/>
          <a:stretch/>
        </p:blipFill>
        <p:spPr bwMode="auto">
          <a:xfrm>
            <a:off x="457200" y="1738794"/>
            <a:ext cx="5449196" cy="35902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3" t="15349" r="45454" b="1843"/>
          <a:stretch/>
        </p:blipFill>
        <p:spPr bwMode="auto">
          <a:xfrm>
            <a:off x="2277804" y="2647331"/>
            <a:ext cx="3310360" cy="3796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170776" y="1789126"/>
            <a:ext cx="2739589" cy="48434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Employs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Tripal features, organism, markers, phenotypes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Custom tables for storing networks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Materialized Views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Tripal API for custom module and templates</a:t>
            </a:r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Customization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069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2803"/>
            <a:ext cx="8229600" cy="4625840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Drupal 7 compatible version to be released in February 2014 (beta already available)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Web-services to facilitate sharing data between Tripal sites and with other applications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Resources</a:t>
            </a:r>
            <a:endParaRPr lang="en-US" dirty="0">
              <a:solidFill>
                <a:srgbClr val="D5EAD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825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Sites using Tripal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192"/>
            <a:ext cx="8229600" cy="4653451"/>
          </a:xfrm>
        </p:spPr>
        <p:txBody>
          <a:bodyPr numCol="2" spcCol="72000">
            <a:normAutofit/>
          </a:bodyPr>
          <a:lstStyle/>
          <a:p>
            <a:pPr lvl="1"/>
            <a:r>
              <a:rPr lang="en-US" sz="2000" dirty="0">
                <a:cs typeface="Times New Roman" pitchFamily="18" charset="0"/>
              </a:rPr>
              <a:t>Pulse Crops Genomics &amp; Breeding  </a:t>
            </a:r>
          </a:p>
          <a:p>
            <a:pPr lvl="2"/>
            <a:r>
              <a:rPr lang="en-US" sz="1400" dirty="0">
                <a:cs typeface="Times New Roman" pitchFamily="18" charset="0"/>
                <a:hlinkClick r:id="rId2"/>
              </a:rPr>
              <a:t>http://knowpulse2.usask.ca/</a:t>
            </a:r>
            <a:r>
              <a:rPr lang="en-US" sz="1400" dirty="0" smtClean="0">
                <a:cs typeface="Times New Roman" pitchFamily="18" charset="0"/>
                <a:hlinkClick r:id="rId2"/>
              </a:rPr>
              <a:t>portal</a:t>
            </a:r>
            <a:endParaRPr lang="en-US" sz="1400" dirty="0" smtClean="0">
              <a:cs typeface="Times New Roman" pitchFamily="18" charset="0"/>
            </a:endParaRPr>
          </a:p>
          <a:p>
            <a:pPr lvl="1"/>
            <a:r>
              <a:rPr lang="en-US" sz="2000" dirty="0" smtClean="0">
                <a:cs typeface="Times New Roman" pitchFamily="18" charset="0"/>
              </a:rPr>
              <a:t>Genome </a:t>
            </a:r>
            <a:r>
              <a:rPr lang="en-US" sz="2000" dirty="0">
                <a:cs typeface="Times New Roman" pitchFamily="18" charset="0"/>
              </a:rPr>
              <a:t>Database for </a:t>
            </a:r>
            <a:r>
              <a:rPr lang="en-US" sz="2000" dirty="0" err="1">
                <a:cs typeface="Times New Roman" pitchFamily="18" charset="0"/>
              </a:rPr>
              <a:t>Rosaceae</a:t>
            </a:r>
            <a:r>
              <a:rPr lang="en-US" sz="2000" dirty="0">
                <a:cs typeface="Times New Roman" pitchFamily="18" charset="0"/>
              </a:rPr>
              <a:t> </a:t>
            </a:r>
            <a:endParaRPr lang="en-US" sz="2000" dirty="0" smtClean="0">
              <a:cs typeface="Times New Roman" pitchFamily="18" charset="0"/>
            </a:endParaRPr>
          </a:p>
          <a:p>
            <a:pPr lvl="2"/>
            <a:r>
              <a:rPr lang="en-US" sz="1400" dirty="0" smtClean="0">
                <a:cs typeface="Times New Roman" pitchFamily="18" charset="0"/>
                <a:hlinkClick r:id="rId3"/>
              </a:rPr>
              <a:t>http</a:t>
            </a:r>
            <a:r>
              <a:rPr lang="en-US" sz="1400" dirty="0">
                <a:cs typeface="Times New Roman" pitchFamily="18" charset="0"/>
                <a:hlinkClick r:id="rId3"/>
              </a:rPr>
              <a:t>://</a:t>
            </a:r>
            <a:r>
              <a:rPr lang="en-US" sz="1400" dirty="0" smtClean="0">
                <a:cs typeface="Times New Roman" pitchFamily="18" charset="0"/>
                <a:hlinkClick r:id="rId3"/>
              </a:rPr>
              <a:t>www.rosaceae.org</a:t>
            </a:r>
            <a:endParaRPr lang="en-US" sz="1400" dirty="0" smtClean="0">
              <a:cs typeface="Times New Roman" pitchFamily="18" charset="0"/>
            </a:endParaRPr>
          </a:p>
          <a:p>
            <a:pPr lvl="1"/>
            <a:r>
              <a:rPr lang="en-US" sz="2000" dirty="0" err="1">
                <a:cs typeface="Times New Roman" pitchFamily="18" charset="0"/>
              </a:rPr>
              <a:t>Fagaceae</a:t>
            </a:r>
            <a:r>
              <a:rPr lang="en-US" sz="2000" dirty="0">
                <a:cs typeface="Times New Roman" pitchFamily="18" charset="0"/>
              </a:rPr>
              <a:t> Genome Web </a:t>
            </a:r>
          </a:p>
          <a:p>
            <a:pPr lvl="2"/>
            <a:r>
              <a:rPr lang="en-US" sz="1400" dirty="0">
                <a:cs typeface="Times New Roman" pitchFamily="18" charset="0"/>
                <a:hlinkClick r:id="rId4"/>
              </a:rPr>
              <a:t>http://www.fagaceae.org</a:t>
            </a:r>
            <a:r>
              <a:rPr lang="en-US" sz="1400" dirty="0">
                <a:cs typeface="Times New Roman" pitchFamily="18" charset="0"/>
              </a:rPr>
              <a:t> </a:t>
            </a:r>
          </a:p>
          <a:p>
            <a:pPr lvl="1"/>
            <a:r>
              <a:rPr lang="en-US" sz="2000" dirty="0" err="1">
                <a:cs typeface="Times New Roman" pitchFamily="18" charset="0"/>
              </a:rPr>
              <a:t>CottonGen</a:t>
            </a:r>
            <a:r>
              <a:rPr lang="en-US" sz="2000" dirty="0">
                <a:cs typeface="Times New Roman" pitchFamily="18" charset="0"/>
              </a:rPr>
              <a:t> </a:t>
            </a:r>
            <a:endParaRPr lang="en-US" sz="2000" dirty="0" smtClean="0">
              <a:cs typeface="Times New Roman" pitchFamily="18" charset="0"/>
            </a:endParaRPr>
          </a:p>
          <a:p>
            <a:pPr lvl="2"/>
            <a:r>
              <a:rPr lang="en-US" sz="1400" dirty="0" smtClean="0">
                <a:cs typeface="Times New Roman" pitchFamily="18" charset="0"/>
                <a:hlinkClick r:id="rId5"/>
              </a:rPr>
              <a:t>http</a:t>
            </a:r>
            <a:r>
              <a:rPr lang="en-US" sz="1400" dirty="0">
                <a:cs typeface="Times New Roman" pitchFamily="18" charset="0"/>
                <a:hlinkClick r:id="rId5"/>
              </a:rPr>
              <a:t>://www.cottongen.org</a:t>
            </a:r>
            <a:r>
              <a:rPr lang="en-US" sz="1400" dirty="0">
                <a:cs typeface="Times New Roman" pitchFamily="18" charset="0"/>
              </a:rPr>
              <a:t> </a:t>
            </a:r>
            <a:endParaRPr lang="en-US" sz="1400" dirty="0" smtClean="0">
              <a:cs typeface="Times New Roman" pitchFamily="18" charset="0"/>
            </a:endParaRPr>
          </a:p>
          <a:p>
            <a:pPr lvl="1"/>
            <a:r>
              <a:rPr lang="en-US" sz="2000" dirty="0">
                <a:cs typeface="Times New Roman" pitchFamily="18" charset="0"/>
              </a:rPr>
              <a:t>Cacao Genome Database </a:t>
            </a:r>
          </a:p>
          <a:p>
            <a:pPr lvl="2"/>
            <a:r>
              <a:rPr lang="en-US" sz="1400" dirty="0">
                <a:cs typeface="Times New Roman" pitchFamily="18" charset="0"/>
                <a:hlinkClick r:id="rId6"/>
              </a:rPr>
              <a:t>http://www.cacaogenomedb.org</a:t>
            </a:r>
            <a:r>
              <a:rPr lang="en-US" sz="1400" dirty="0">
                <a:cs typeface="Times New Roman" pitchFamily="18" charset="0"/>
              </a:rPr>
              <a:t> </a:t>
            </a:r>
            <a:endParaRPr lang="en-US" sz="2000" dirty="0" smtClean="0">
              <a:cs typeface="Times New Roman" pitchFamily="18" charset="0"/>
            </a:endParaRPr>
          </a:p>
          <a:p>
            <a:pPr marL="457200" lvl="1" indent="0">
              <a:buNone/>
            </a:pPr>
            <a:endParaRPr lang="en-US" sz="2000" dirty="0">
              <a:cs typeface="Times New Roman" pitchFamily="18" charset="0"/>
            </a:endParaRPr>
          </a:p>
          <a:p>
            <a:pPr marL="457200" lvl="1" indent="0">
              <a:buNone/>
            </a:pPr>
            <a:endParaRPr lang="en-US" sz="2000" dirty="0" smtClean="0">
              <a:cs typeface="Times New Roman" pitchFamily="18" charset="0"/>
            </a:endParaRPr>
          </a:p>
          <a:p>
            <a:pPr lvl="1"/>
            <a:r>
              <a:rPr lang="en-US" sz="2000" dirty="0" smtClean="0">
                <a:cs typeface="Times New Roman" pitchFamily="18" charset="0"/>
              </a:rPr>
              <a:t>Cool </a:t>
            </a:r>
            <a:r>
              <a:rPr lang="en-US" sz="2000" dirty="0">
                <a:cs typeface="Times New Roman" pitchFamily="18" charset="0"/>
              </a:rPr>
              <a:t>Season Food Legume Database </a:t>
            </a:r>
            <a:endParaRPr lang="en-US" sz="2000" dirty="0" smtClean="0">
              <a:cs typeface="Times New Roman" pitchFamily="18" charset="0"/>
            </a:endParaRPr>
          </a:p>
          <a:p>
            <a:pPr lvl="2"/>
            <a:r>
              <a:rPr lang="en-US" sz="1400" dirty="0" smtClean="0">
                <a:cs typeface="Times New Roman" pitchFamily="18" charset="0"/>
                <a:hlinkClick r:id="rId7"/>
              </a:rPr>
              <a:t>http</a:t>
            </a:r>
            <a:r>
              <a:rPr lang="en-US" sz="1400" dirty="0">
                <a:cs typeface="Times New Roman" pitchFamily="18" charset="0"/>
                <a:hlinkClick r:id="rId7"/>
              </a:rPr>
              <a:t>://</a:t>
            </a:r>
            <a:r>
              <a:rPr lang="en-US" sz="1400" dirty="0" err="1" smtClean="0">
                <a:cs typeface="Times New Roman" pitchFamily="18" charset="0"/>
                <a:hlinkClick r:id="rId7"/>
              </a:rPr>
              <a:t>www.gabcsfl.org</a:t>
            </a:r>
            <a:endParaRPr lang="en-US" sz="2000" dirty="0" smtClean="0">
              <a:cs typeface="Times New Roman" pitchFamily="18" charset="0"/>
            </a:endParaRPr>
          </a:p>
          <a:p>
            <a:pPr lvl="1"/>
            <a:r>
              <a:rPr lang="en-US" sz="2000" dirty="0" smtClean="0">
                <a:cs typeface="Times New Roman" pitchFamily="18" charset="0"/>
              </a:rPr>
              <a:t>Citrus </a:t>
            </a:r>
            <a:r>
              <a:rPr lang="en-US" sz="2000" dirty="0">
                <a:cs typeface="Times New Roman" pitchFamily="18" charset="0"/>
              </a:rPr>
              <a:t>Genome Database </a:t>
            </a:r>
            <a:endParaRPr lang="en-US" sz="2000" dirty="0" smtClean="0">
              <a:cs typeface="Times New Roman" pitchFamily="18" charset="0"/>
            </a:endParaRPr>
          </a:p>
          <a:p>
            <a:pPr lvl="2"/>
            <a:r>
              <a:rPr lang="en-US" sz="1400" dirty="0" smtClean="0">
                <a:cs typeface="Times New Roman" pitchFamily="18" charset="0"/>
                <a:hlinkClick r:id="rId8"/>
              </a:rPr>
              <a:t>http</a:t>
            </a:r>
            <a:r>
              <a:rPr lang="en-US" sz="1400" dirty="0">
                <a:cs typeface="Times New Roman" pitchFamily="18" charset="0"/>
                <a:hlinkClick r:id="rId8"/>
              </a:rPr>
              <a:t>://www.citrusgenomedb.org</a:t>
            </a:r>
            <a:r>
              <a:rPr lang="en-US" sz="1400" dirty="0" smtClean="0">
                <a:cs typeface="Times New Roman" pitchFamily="18" charset="0"/>
                <a:hlinkClick r:id="rId8"/>
              </a:rPr>
              <a:t>/</a:t>
            </a:r>
            <a:endParaRPr lang="en-US" sz="1400" dirty="0" smtClean="0">
              <a:cs typeface="Times New Roman" pitchFamily="18" charset="0"/>
            </a:endParaRPr>
          </a:p>
          <a:p>
            <a:pPr lvl="1"/>
            <a:r>
              <a:rPr lang="en-US" sz="2000" dirty="0">
                <a:cs typeface="Times New Roman" pitchFamily="18" charset="0"/>
              </a:rPr>
              <a:t>Genome Database for </a:t>
            </a:r>
            <a:r>
              <a:rPr lang="en-US" sz="2000" dirty="0" err="1">
                <a:cs typeface="Times New Roman" pitchFamily="18" charset="0"/>
              </a:rPr>
              <a:t>Vaccinium</a:t>
            </a:r>
            <a:r>
              <a:rPr lang="en-US" sz="2000" dirty="0">
                <a:cs typeface="Times New Roman" pitchFamily="18" charset="0"/>
              </a:rPr>
              <a:t> </a:t>
            </a:r>
          </a:p>
          <a:p>
            <a:pPr lvl="2"/>
            <a:r>
              <a:rPr lang="en-US" sz="1400" dirty="0">
                <a:cs typeface="Times New Roman" pitchFamily="18" charset="0"/>
                <a:hlinkClick r:id="rId9"/>
              </a:rPr>
              <a:t>http://</a:t>
            </a:r>
            <a:r>
              <a:rPr lang="en-US" sz="1400" dirty="0" err="1" smtClean="0">
                <a:cs typeface="Times New Roman" pitchFamily="18" charset="0"/>
                <a:hlinkClick r:id="rId9"/>
              </a:rPr>
              <a:t>www.vaccinium.org</a:t>
            </a:r>
            <a:endParaRPr lang="en-US" sz="1400" dirty="0">
              <a:cs typeface="Times New Roman" pitchFamily="18" charset="0"/>
            </a:endParaRPr>
          </a:p>
          <a:p>
            <a:pPr lvl="1"/>
            <a:r>
              <a:rPr lang="en-US" sz="2000" dirty="0">
                <a:cs typeface="Times New Roman" pitchFamily="18" charset="0"/>
              </a:rPr>
              <a:t>Marine Genomics Project </a:t>
            </a:r>
            <a:endParaRPr lang="en-US" sz="2000" dirty="0" smtClean="0">
              <a:cs typeface="Times New Roman" pitchFamily="18" charset="0"/>
            </a:endParaRPr>
          </a:p>
          <a:p>
            <a:pPr lvl="2"/>
            <a:r>
              <a:rPr lang="en-US" sz="1400" dirty="0" smtClean="0">
                <a:cs typeface="Times New Roman" pitchFamily="18" charset="0"/>
                <a:hlinkClick r:id="rId10"/>
              </a:rPr>
              <a:t>http</a:t>
            </a:r>
            <a:r>
              <a:rPr lang="en-US" sz="1400" dirty="0">
                <a:cs typeface="Times New Roman" pitchFamily="18" charset="0"/>
                <a:hlinkClick r:id="rId10"/>
              </a:rPr>
              <a:t>://www.marinegenomics.org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Resources</a:t>
            </a:r>
            <a:endParaRPr lang="en-US" dirty="0">
              <a:solidFill>
                <a:srgbClr val="D5EAD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776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What is Tripal?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22150" y="2331074"/>
            <a:ext cx="4838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Drupal provides content management   </a:t>
            </a:r>
          </a:p>
          <a:p>
            <a:r>
              <a:rPr lang="en-US" dirty="0"/>
              <a:t> </a:t>
            </a:r>
            <a:r>
              <a:rPr lang="en-US" dirty="0" smtClean="0"/>
              <a:t>   for easy updates by non-technical users and   </a:t>
            </a:r>
          </a:p>
          <a:p>
            <a:r>
              <a:rPr lang="en-US" dirty="0"/>
              <a:t> </a:t>
            </a:r>
            <a:r>
              <a:rPr lang="en-US" dirty="0" smtClean="0"/>
              <a:t>     basic site functionality.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37150" y="5282972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Chado stores the biological data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56150" y="3841938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Tripal provides data loaders, pages for </a:t>
            </a:r>
          </a:p>
          <a:p>
            <a:r>
              <a:rPr lang="en-US" dirty="0" smtClean="0"/>
              <a:t>visualization, and an API for customization</a:t>
            </a:r>
            <a:endParaRPr lang="en-US" dirty="0"/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617191" y="1905192"/>
            <a:ext cx="2842741" cy="4612028"/>
            <a:chOff x="2085178" y="1700440"/>
            <a:chExt cx="3013100" cy="4888417"/>
          </a:xfrm>
        </p:grpSpPr>
        <p:sp>
          <p:nvSpPr>
            <p:cNvPr id="22" name="Freeform 21"/>
            <p:cNvSpPr/>
            <p:nvPr/>
          </p:nvSpPr>
          <p:spPr>
            <a:xfrm>
              <a:off x="2085178" y="2926129"/>
              <a:ext cx="2235200" cy="2235200"/>
            </a:xfrm>
            <a:custGeom>
              <a:avLst/>
              <a:gdLst>
                <a:gd name="connsiteX0" fmla="*/ 1586555 w 2235200"/>
                <a:gd name="connsiteY0" fmla="*/ 356377 h 2235200"/>
                <a:gd name="connsiteX1" fmla="*/ 1760418 w 2235200"/>
                <a:gd name="connsiteY1" fmla="*/ 210481 h 2235200"/>
                <a:gd name="connsiteX2" fmla="*/ 1899314 w 2235200"/>
                <a:gd name="connsiteY2" fmla="*/ 327029 h 2235200"/>
                <a:gd name="connsiteX3" fmla="*/ 1785825 w 2235200"/>
                <a:gd name="connsiteY3" fmla="*/ 523585 h 2235200"/>
                <a:gd name="connsiteX4" fmla="*/ 1966144 w 2235200"/>
                <a:gd name="connsiteY4" fmla="*/ 835907 h 2235200"/>
                <a:gd name="connsiteX5" fmla="*/ 2193112 w 2235200"/>
                <a:gd name="connsiteY5" fmla="*/ 835901 h 2235200"/>
                <a:gd name="connsiteX6" fmla="*/ 2224597 w 2235200"/>
                <a:gd name="connsiteY6" fmla="*/ 1014463 h 2235200"/>
                <a:gd name="connsiteX7" fmla="*/ 2011316 w 2235200"/>
                <a:gd name="connsiteY7" fmla="*/ 1092085 h 2235200"/>
                <a:gd name="connsiteX8" fmla="*/ 1948692 w 2235200"/>
                <a:gd name="connsiteY8" fmla="*/ 1447245 h 2235200"/>
                <a:gd name="connsiteX9" fmla="*/ 2122562 w 2235200"/>
                <a:gd name="connsiteY9" fmla="*/ 1593132 h 2235200"/>
                <a:gd name="connsiteX10" fmla="*/ 2031904 w 2235200"/>
                <a:gd name="connsiteY10" fmla="*/ 1750157 h 2235200"/>
                <a:gd name="connsiteX11" fmla="*/ 1818627 w 2235200"/>
                <a:gd name="connsiteY11" fmla="*/ 1672524 h 2235200"/>
                <a:gd name="connsiteX12" fmla="*/ 1542362 w 2235200"/>
                <a:gd name="connsiteY12" fmla="*/ 1904338 h 2235200"/>
                <a:gd name="connsiteX13" fmla="*/ 1581780 w 2235200"/>
                <a:gd name="connsiteY13" fmla="*/ 2127856 h 2235200"/>
                <a:gd name="connsiteX14" fmla="*/ 1411398 w 2235200"/>
                <a:gd name="connsiteY14" fmla="*/ 2189870 h 2235200"/>
                <a:gd name="connsiteX15" fmla="*/ 1297919 w 2235200"/>
                <a:gd name="connsiteY15" fmla="*/ 1993308 h 2235200"/>
                <a:gd name="connsiteX16" fmla="*/ 937280 w 2235200"/>
                <a:gd name="connsiteY16" fmla="*/ 1993308 h 2235200"/>
                <a:gd name="connsiteX17" fmla="*/ 823802 w 2235200"/>
                <a:gd name="connsiteY17" fmla="*/ 2189870 h 2235200"/>
                <a:gd name="connsiteX18" fmla="*/ 653420 w 2235200"/>
                <a:gd name="connsiteY18" fmla="*/ 2127856 h 2235200"/>
                <a:gd name="connsiteX19" fmla="*/ 692839 w 2235200"/>
                <a:gd name="connsiteY19" fmla="*/ 1904338 h 2235200"/>
                <a:gd name="connsiteX20" fmla="*/ 416574 w 2235200"/>
                <a:gd name="connsiteY20" fmla="*/ 1672524 h 2235200"/>
                <a:gd name="connsiteX21" fmla="*/ 203296 w 2235200"/>
                <a:gd name="connsiteY21" fmla="*/ 1750157 h 2235200"/>
                <a:gd name="connsiteX22" fmla="*/ 112638 w 2235200"/>
                <a:gd name="connsiteY22" fmla="*/ 1593132 h 2235200"/>
                <a:gd name="connsiteX23" fmla="*/ 286508 w 2235200"/>
                <a:gd name="connsiteY23" fmla="*/ 1447245 h 2235200"/>
                <a:gd name="connsiteX24" fmla="*/ 223884 w 2235200"/>
                <a:gd name="connsiteY24" fmla="*/ 1092085 h 2235200"/>
                <a:gd name="connsiteX25" fmla="*/ 10603 w 2235200"/>
                <a:gd name="connsiteY25" fmla="*/ 1014463 h 2235200"/>
                <a:gd name="connsiteX26" fmla="*/ 42088 w 2235200"/>
                <a:gd name="connsiteY26" fmla="*/ 835901 h 2235200"/>
                <a:gd name="connsiteX27" fmla="*/ 269055 w 2235200"/>
                <a:gd name="connsiteY27" fmla="*/ 835907 h 2235200"/>
                <a:gd name="connsiteX28" fmla="*/ 449374 w 2235200"/>
                <a:gd name="connsiteY28" fmla="*/ 523585 h 2235200"/>
                <a:gd name="connsiteX29" fmla="*/ 335886 w 2235200"/>
                <a:gd name="connsiteY29" fmla="*/ 327029 h 2235200"/>
                <a:gd name="connsiteX30" fmla="*/ 474782 w 2235200"/>
                <a:gd name="connsiteY30" fmla="*/ 210481 h 2235200"/>
                <a:gd name="connsiteX31" fmla="*/ 648645 w 2235200"/>
                <a:gd name="connsiteY31" fmla="*/ 356377 h 2235200"/>
                <a:gd name="connsiteX32" fmla="*/ 987535 w 2235200"/>
                <a:gd name="connsiteY32" fmla="*/ 233031 h 2235200"/>
                <a:gd name="connsiteX33" fmla="*/ 1026942 w 2235200"/>
                <a:gd name="connsiteY33" fmla="*/ 9511 h 2235200"/>
                <a:gd name="connsiteX34" fmla="*/ 1208258 w 2235200"/>
                <a:gd name="connsiteY34" fmla="*/ 9511 h 2235200"/>
                <a:gd name="connsiteX35" fmla="*/ 1247665 w 2235200"/>
                <a:gd name="connsiteY35" fmla="*/ 233031 h 2235200"/>
                <a:gd name="connsiteX36" fmla="*/ 1586555 w 2235200"/>
                <a:gd name="connsiteY36" fmla="*/ 356377 h 223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235200" h="2235200">
                  <a:moveTo>
                    <a:pt x="1586555" y="356377"/>
                  </a:moveTo>
                  <a:lnTo>
                    <a:pt x="1760418" y="210481"/>
                  </a:lnTo>
                  <a:lnTo>
                    <a:pt x="1899314" y="327029"/>
                  </a:lnTo>
                  <a:lnTo>
                    <a:pt x="1785825" y="523585"/>
                  </a:lnTo>
                  <a:cubicBezTo>
                    <a:pt x="1866522" y="614364"/>
                    <a:pt x="1927876" y="720632"/>
                    <a:pt x="1966144" y="835907"/>
                  </a:cubicBezTo>
                  <a:lnTo>
                    <a:pt x="2193112" y="835901"/>
                  </a:lnTo>
                  <a:lnTo>
                    <a:pt x="2224597" y="1014463"/>
                  </a:lnTo>
                  <a:lnTo>
                    <a:pt x="2011316" y="1092085"/>
                  </a:lnTo>
                  <a:cubicBezTo>
                    <a:pt x="2014782" y="1213496"/>
                    <a:pt x="1993474" y="1334341"/>
                    <a:pt x="1948692" y="1447245"/>
                  </a:cubicBezTo>
                  <a:lnTo>
                    <a:pt x="2122562" y="1593132"/>
                  </a:lnTo>
                  <a:lnTo>
                    <a:pt x="2031904" y="1750157"/>
                  </a:lnTo>
                  <a:lnTo>
                    <a:pt x="1818627" y="1672524"/>
                  </a:lnTo>
                  <a:cubicBezTo>
                    <a:pt x="1743241" y="1767759"/>
                    <a:pt x="1649240" y="1846634"/>
                    <a:pt x="1542362" y="1904338"/>
                  </a:cubicBezTo>
                  <a:lnTo>
                    <a:pt x="1581780" y="2127856"/>
                  </a:lnTo>
                  <a:lnTo>
                    <a:pt x="1411398" y="2189870"/>
                  </a:lnTo>
                  <a:lnTo>
                    <a:pt x="1297919" y="1993308"/>
                  </a:lnTo>
                  <a:cubicBezTo>
                    <a:pt x="1178954" y="2017804"/>
                    <a:pt x="1056245" y="2017804"/>
                    <a:pt x="937280" y="1993308"/>
                  </a:cubicBezTo>
                  <a:lnTo>
                    <a:pt x="823802" y="2189870"/>
                  </a:lnTo>
                  <a:lnTo>
                    <a:pt x="653420" y="2127856"/>
                  </a:lnTo>
                  <a:lnTo>
                    <a:pt x="692839" y="1904338"/>
                  </a:lnTo>
                  <a:cubicBezTo>
                    <a:pt x="585961" y="1846634"/>
                    <a:pt x="491960" y="1767758"/>
                    <a:pt x="416574" y="1672524"/>
                  </a:cubicBezTo>
                  <a:lnTo>
                    <a:pt x="203296" y="1750157"/>
                  </a:lnTo>
                  <a:lnTo>
                    <a:pt x="112638" y="1593132"/>
                  </a:lnTo>
                  <a:lnTo>
                    <a:pt x="286508" y="1447245"/>
                  </a:lnTo>
                  <a:cubicBezTo>
                    <a:pt x="241726" y="1334341"/>
                    <a:pt x="220417" y="1213496"/>
                    <a:pt x="223884" y="1092085"/>
                  </a:cubicBezTo>
                  <a:lnTo>
                    <a:pt x="10603" y="1014463"/>
                  </a:lnTo>
                  <a:lnTo>
                    <a:pt x="42088" y="835901"/>
                  </a:lnTo>
                  <a:lnTo>
                    <a:pt x="269055" y="835907"/>
                  </a:lnTo>
                  <a:cubicBezTo>
                    <a:pt x="307323" y="720632"/>
                    <a:pt x="368677" y="614363"/>
                    <a:pt x="449374" y="523585"/>
                  </a:cubicBezTo>
                  <a:lnTo>
                    <a:pt x="335886" y="327029"/>
                  </a:lnTo>
                  <a:lnTo>
                    <a:pt x="474782" y="210481"/>
                  </a:lnTo>
                  <a:lnTo>
                    <a:pt x="648645" y="356377"/>
                  </a:lnTo>
                  <a:cubicBezTo>
                    <a:pt x="752057" y="292669"/>
                    <a:pt x="867366" y="250701"/>
                    <a:pt x="987535" y="233031"/>
                  </a:cubicBezTo>
                  <a:lnTo>
                    <a:pt x="1026942" y="9511"/>
                  </a:lnTo>
                  <a:lnTo>
                    <a:pt x="1208258" y="9511"/>
                  </a:lnTo>
                  <a:lnTo>
                    <a:pt x="1247665" y="233031"/>
                  </a:lnTo>
                  <a:cubicBezTo>
                    <a:pt x="1367834" y="250700"/>
                    <a:pt x="1483142" y="292669"/>
                    <a:pt x="1586555" y="356377"/>
                  </a:cubicBezTo>
                  <a:close/>
                </a:path>
              </a:pathLst>
            </a:cu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476045" tIns="550255" rIns="476045" bIns="589346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/>
                <a:t>Tripal</a:t>
              </a:r>
              <a:endParaRPr lang="en-US" sz="2400" kern="1200" dirty="0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3458873" y="1700440"/>
              <a:ext cx="1625600" cy="1625600"/>
            </a:xfrm>
            <a:custGeom>
              <a:avLst/>
              <a:gdLst>
                <a:gd name="connsiteX0" fmla="*/ 1216350 w 1625600"/>
                <a:gd name="connsiteY0" fmla="*/ 411723 h 1625600"/>
                <a:gd name="connsiteX1" fmla="*/ 1456181 w 1625600"/>
                <a:gd name="connsiteY1" fmla="*/ 339443 h 1625600"/>
                <a:gd name="connsiteX2" fmla="*/ 1544430 w 1625600"/>
                <a:gd name="connsiteY2" fmla="*/ 492294 h 1625600"/>
                <a:gd name="connsiteX3" fmla="*/ 1361918 w 1625600"/>
                <a:gd name="connsiteY3" fmla="*/ 663854 h 1625600"/>
                <a:gd name="connsiteX4" fmla="*/ 1361918 w 1625600"/>
                <a:gd name="connsiteY4" fmla="*/ 961747 h 1625600"/>
                <a:gd name="connsiteX5" fmla="*/ 1544430 w 1625600"/>
                <a:gd name="connsiteY5" fmla="*/ 1133306 h 1625600"/>
                <a:gd name="connsiteX6" fmla="*/ 1456181 w 1625600"/>
                <a:gd name="connsiteY6" fmla="*/ 1286157 h 1625600"/>
                <a:gd name="connsiteX7" fmla="*/ 1216350 w 1625600"/>
                <a:gd name="connsiteY7" fmla="*/ 1213877 h 1625600"/>
                <a:gd name="connsiteX8" fmla="*/ 958367 w 1625600"/>
                <a:gd name="connsiteY8" fmla="*/ 1362823 h 1625600"/>
                <a:gd name="connsiteX9" fmla="*/ 901049 w 1625600"/>
                <a:gd name="connsiteY9" fmla="*/ 1606663 h 1625600"/>
                <a:gd name="connsiteX10" fmla="*/ 724551 w 1625600"/>
                <a:gd name="connsiteY10" fmla="*/ 1606663 h 1625600"/>
                <a:gd name="connsiteX11" fmla="*/ 667232 w 1625600"/>
                <a:gd name="connsiteY11" fmla="*/ 1362823 h 1625600"/>
                <a:gd name="connsiteX12" fmla="*/ 409249 w 1625600"/>
                <a:gd name="connsiteY12" fmla="*/ 1213877 h 1625600"/>
                <a:gd name="connsiteX13" fmla="*/ 169419 w 1625600"/>
                <a:gd name="connsiteY13" fmla="*/ 1286157 h 1625600"/>
                <a:gd name="connsiteX14" fmla="*/ 81170 w 1625600"/>
                <a:gd name="connsiteY14" fmla="*/ 1133306 h 1625600"/>
                <a:gd name="connsiteX15" fmla="*/ 263682 w 1625600"/>
                <a:gd name="connsiteY15" fmla="*/ 961746 h 1625600"/>
                <a:gd name="connsiteX16" fmla="*/ 263682 w 1625600"/>
                <a:gd name="connsiteY16" fmla="*/ 663853 h 1625600"/>
                <a:gd name="connsiteX17" fmla="*/ 81170 w 1625600"/>
                <a:gd name="connsiteY17" fmla="*/ 492294 h 1625600"/>
                <a:gd name="connsiteX18" fmla="*/ 169419 w 1625600"/>
                <a:gd name="connsiteY18" fmla="*/ 339443 h 1625600"/>
                <a:gd name="connsiteX19" fmla="*/ 409250 w 1625600"/>
                <a:gd name="connsiteY19" fmla="*/ 411723 h 1625600"/>
                <a:gd name="connsiteX20" fmla="*/ 667233 w 1625600"/>
                <a:gd name="connsiteY20" fmla="*/ 262777 h 1625600"/>
                <a:gd name="connsiteX21" fmla="*/ 724551 w 1625600"/>
                <a:gd name="connsiteY21" fmla="*/ 18937 h 1625600"/>
                <a:gd name="connsiteX22" fmla="*/ 901049 w 1625600"/>
                <a:gd name="connsiteY22" fmla="*/ 18937 h 1625600"/>
                <a:gd name="connsiteX23" fmla="*/ 958368 w 1625600"/>
                <a:gd name="connsiteY23" fmla="*/ 262777 h 1625600"/>
                <a:gd name="connsiteX24" fmla="*/ 1216351 w 1625600"/>
                <a:gd name="connsiteY24" fmla="*/ 411723 h 1625600"/>
                <a:gd name="connsiteX25" fmla="*/ 1216350 w 1625600"/>
                <a:gd name="connsiteY25" fmla="*/ 411723 h 162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25600" h="1625600">
                  <a:moveTo>
                    <a:pt x="1216350" y="411723"/>
                  </a:moveTo>
                  <a:lnTo>
                    <a:pt x="1456181" y="339443"/>
                  </a:lnTo>
                  <a:lnTo>
                    <a:pt x="1544430" y="492294"/>
                  </a:lnTo>
                  <a:lnTo>
                    <a:pt x="1361918" y="663854"/>
                  </a:lnTo>
                  <a:cubicBezTo>
                    <a:pt x="1388374" y="761389"/>
                    <a:pt x="1388374" y="864211"/>
                    <a:pt x="1361918" y="961747"/>
                  </a:cubicBezTo>
                  <a:lnTo>
                    <a:pt x="1544430" y="1133306"/>
                  </a:lnTo>
                  <a:lnTo>
                    <a:pt x="1456181" y="1286157"/>
                  </a:lnTo>
                  <a:lnTo>
                    <a:pt x="1216350" y="1213877"/>
                  </a:lnTo>
                  <a:cubicBezTo>
                    <a:pt x="1145110" y="1285556"/>
                    <a:pt x="1056063" y="1336967"/>
                    <a:pt x="958367" y="1362823"/>
                  </a:cubicBezTo>
                  <a:lnTo>
                    <a:pt x="901049" y="1606663"/>
                  </a:lnTo>
                  <a:lnTo>
                    <a:pt x="724551" y="1606663"/>
                  </a:lnTo>
                  <a:lnTo>
                    <a:pt x="667232" y="1362823"/>
                  </a:lnTo>
                  <a:cubicBezTo>
                    <a:pt x="569536" y="1336967"/>
                    <a:pt x="480489" y="1285556"/>
                    <a:pt x="409249" y="1213877"/>
                  </a:cubicBezTo>
                  <a:lnTo>
                    <a:pt x="169419" y="1286157"/>
                  </a:lnTo>
                  <a:lnTo>
                    <a:pt x="81170" y="1133306"/>
                  </a:lnTo>
                  <a:lnTo>
                    <a:pt x="263682" y="961746"/>
                  </a:lnTo>
                  <a:cubicBezTo>
                    <a:pt x="237226" y="864211"/>
                    <a:pt x="237226" y="761389"/>
                    <a:pt x="263682" y="663853"/>
                  </a:cubicBezTo>
                  <a:lnTo>
                    <a:pt x="81170" y="492294"/>
                  </a:lnTo>
                  <a:lnTo>
                    <a:pt x="169419" y="339443"/>
                  </a:lnTo>
                  <a:lnTo>
                    <a:pt x="409250" y="411723"/>
                  </a:lnTo>
                  <a:cubicBezTo>
                    <a:pt x="480490" y="340044"/>
                    <a:pt x="569537" y="288633"/>
                    <a:pt x="667233" y="262777"/>
                  </a:cubicBezTo>
                  <a:lnTo>
                    <a:pt x="724551" y="18937"/>
                  </a:lnTo>
                  <a:lnTo>
                    <a:pt x="901049" y="18937"/>
                  </a:lnTo>
                  <a:lnTo>
                    <a:pt x="958368" y="262777"/>
                  </a:lnTo>
                  <a:cubicBezTo>
                    <a:pt x="1056064" y="288633"/>
                    <a:pt x="1145111" y="340044"/>
                    <a:pt x="1216351" y="411723"/>
                  </a:cubicBezTo>
                  <a:lnTo>
                    <a:pt x="1216350" y="411723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435920" tIns="438393" rIns="435920" bIns="438393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kern="1200" dirty="0" smtClean="0"/>
                <a:t>Drupal</a:t>
              </a:r>
              <a:endParaRPr lang="en-US" kern="1200" dirty="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3147558" y="4638137"/>
              <a:ext cx="1950720" cy="1950720"/>
            </a:xfrm>
            <a:custGeom>
              <a:avLst/>
              <a:gdLst>
                <a:gd name="connsiteX0" fmla="*/ 1191775 w 1592756"/>
                <a:gd name="connsiteY0" fmla="*/ 403405 h 1592756"/>
                <a:gd name="connsiteX1" fmla="*/ 1426760 w 1592756"/>
                <a:gd name="connsiteY1" fmla="*/ 332584 h 1592756"/>
                <a:gd name="connsiteX2" fmla="*/ 1513226 w 1592756"/>
                <a:gd name="connsiteY2" fmla="*/ 482348 h 1592756"/>
                <a:gd name="connsiteX3" fmla="*/ 1334401 w 1592756"/>
                <a:gd name="connsiteY3" fmla="*/ 650441 h 1592756"/>
                <a:gd name="connsiteX4" fmla="*/ 1334401 w 1592756"/>
                <a:gd name="connsiteY4" fmla="*/ 942315 h 1592756"/>
                <a:gd name="connsiteX5" fmla="*/ 1513226 w 1592756"/>
                <a:gd name="connsiteY5" fmla="*/ 1110408 h 1592756"/>
                <a:gd name="connsiteX6" fmla="*/ 1426760 w 1592756"/>
                <a:gd name="connsiteY6" fmla="*/ 1260172 h 1592756"/>
                <a:gd name="connsiteX7" fmla="*/ 1191775 w 1592756"/>
                <a:gd name="connsiteY7" fmla="*/ 1189351 h 1592756"/>
                <a:gd name="connsiteX8" fmla="*/ 939004 w 1592756"/>
                <a:gd name="connsiteY8" fmla="*/ 1335288 h 1592756"/>
                <a:gd name="connsiteX9" fmla="*/ 882844 w 1592756"/>
                <a:gd name="connsiteY9" fmla="*/ 1574202 h 1592756"/>
                <a:gd name="connsiteX10" fmla="*/ 709912 w 1592756"/>
                <a:gd name="connsiteY10" fmla="*/ 1574202 h 1592756"/>
                <a:gd name="connsiteX11" fmla="*/ 653752 w 1592756"/>
                <a:gd name="connsiteY11" fmla="*/ 1335288 h 1592756"/>
                <a:gd name="connsiteX12" fmla="*/ 400981 w 1592756"/>
                <a:gd name="connsiteY12" fmla="*/ 1189351 h 1592756"/>
                <a:gd name="connsiteX13" fmla="*/ 165996 w 1592756"/>
                <a:gd name="connsiteY13" fmla="*/ 1260172 h 1592756"/>
                <a:gd name="connsiteX14" fmla="*/ 79530 w 1592756"/>
                <a:gd name="connsiteY14" fmla="*/ 1110408 h 1592756"/>
                <a:gd name="connsiteX15" fmla="*/ 258355 w 1592756"/>
                <a:gd name="connsiteY15" fmla="*/ 942315 h 1592756"/>
                <a:gd name="connsiteX16" fmla="*/ 258355 w 1592756"/>
                <a:gd name="connsiteY16" fmla="*/ 650441 h 1592756"/>
                <a:gd name="connsiteX17" fmla="*/ 79530 w 1592756"/>
                <a:gd name="connsiteY17" fmla="*/ 482348 h 1592756"/>
                <a:gd name="connsiteX18" fmla="*/ 165996 w 1592756"/>
                <a:gd name="connsiteY18" fmla="*/ 332584 h 1592756"/>
                <a:gd name="connsiteX19" fmla="*/ 400981 w 1592756"/>
                <a:gd name="connsiteY19" fmla="*/ 403405 h 1592756"/>
                <a:gd name="connsiteX20" fmla="*/ 653752 w 1592756"/>
                <a:gd name="connsiteY20" fmla="*/ 257468 h 1592756"/>
                <a:gd name="connsiteX21" fmla="*/ 709912 w 1592756"/>
                <a:gd name="connsiteY21" fmla="*/ 18554 h 1592756"/>
                <a:gd name="connsiteX22" fmla="*/ 882844 w 1592756"/>
                <a:gd name="connsiteY22" fmla="*/ 18554 h 1592756"/>
                <a:gd name="connsiteX23" fmla="*/ 939004 w 1592756"/>
                <a:gd name="connsiteY23" fmla="*/ 257468 h 1592756"/>
                <a:gd name="connsiteX24" fmla="*/ 1191775 w 1592756"/>
                <a:gd name="connsiteY24" fmla="*/ 403405 h 1592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592756" h="1592756">
                  <a:moveTo>
                    <a:pt x="1025173" y="402893"/>
                  </a:moveTo>
                  <a:lnTo>
                    <a:pt x="1195533" y="297380"/>
                  </a:lnTo>
                  <a:lnTo>
                    <a:pt x="1295376" y="397223"/>
                  </a:lnTo>
                  <a:lnTo>
                    <a:pt x="1189863" y="567584"/>
                  </a:lnTo>
                  <a:cubicBezTo>
                    <a:pt x="1230502" y="637475"/>
                    <a:pt x="1251792" y="716930"/>
                    <a:pt x="1251543" y="797777"/>
                  </a:cubicBezTo>
                  <a:lnTo>
                    <a:pt x="1428100" y="892558"/>
                  </a:lnTo>
                  <a:lnTo>
                    <a:pt x="1391556" y="1028945"/>
                  </a:lnTo>
                  <a:lnTo>
                    <a:pt x="1191263" y="1022749"/>
                  </a:lnTo>
                  <a:cubicBezTo>
                    <a:pt x="1151054" y="1092889"/>
                    <a:pt x="1092889" y="1151054"/>
                    <a:pt x="1022749" y="1191262"/>
                  </a:cubicBezTo>
                  <a:lnTo>
                    <a:pt x="1028945" y="1391556"/>
                  </a:lnTo>
                  <a:lnTo>
                    <a:pt x="892558" y="1428101"/>
                  </a:lnTo>
                  <a:lnTo>
                    <a:pt x="797778" y="1251543"/>
                  </a:lnTo>
                  <a:cubicBezTo>
                    <a:pt x="716930" y="1251791"/>
                    <a:pt x="637475" y="1230502"/>
                    <a:pt x="567583" y="1189863"/>
                  </a:cubicBezTo>
                  <a:lnTo>
                    <a:pt x="397223" y="1295376"/>
                  </a:lnTo>
                  <a:lnTo>
                    <a:pt x="297380" y="1195533"/>
                  </a:lnTo>
                  <a:lnTo>
                    <a:pt x="402893" y="1025172"/>
                  </a:lnTo>
                  <a:cubicBezTo>
                    <a:pt x="362254" y="955281"/>
                    <a:pt x="340964" y="875826"/>
                    <a:pt x="341213" y="794979"/>
                  </a:cubicBezTo>
                  <a:lnTo>
                    <a:pt x="164656" y="700198"/>
                  </a:lnTo>
                  <a:lnTo>
                    <a:pt x="201200" y="563811"/>
                  </a:lnTo>
                  <a:lnTo>
                    <a:pt x="401493" y="570007"/>
                  </a:lnTo>
                  <a:cubicBezTo>
                    <a:pt x="441702" y="499867"/>
                    <a:pt x="499867" y="441702"/>
                    <a:pt x="570007" y="401494"/>
                  </a:cubicBezTo>
                  <a:lnTo>
                    <a:pt x="563811" y="201200"/>
                  </a:lnTo>
                  <a:lnTo>
                    <a:pt x="700198" y="164655"/>
                  </a:lnTo>
                  <a:lnTo>
                    <a:pt x="794978" y="341213"/>
                  </a:lnTo>
                  <a:cubicBezTo>
                    <a:pt x="875826" y="340965"/>
                    <a:pt x="955281" y="362254"/>
                    <a:pt x="1025173" y="402893"/>
                  </a:cubicBez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554991" tIns="554991" rIns="554989" bIns="554989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kern="1200" dirty="0" smtClean="0"/>
                <a:t>Chado</a:t>
              </a:r>
              <a:endParaRPr lang="en-US" kern="1200" dirty="0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0" y="0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D5EAD1"/>
                </a:solidFill>
              </a:rPr>
              <a:t>Definition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901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Contributing Organizations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Resources</a:t>
            </a:r>
            <a:endParaRPr lang="en-US" dirty="0">
              <a:solidFill>
                <a:srgbClr val="D5EAD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9" name="Content Placeholder 4" descr="CUGI 2 color gradien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01854" y="4575973"/>
            <a:ext cx="1981200" cy="1118237"/>
          </a:xfrm>
          <a:prstGeom prst="rect">
            <a:avLst/>
          </a:prstGeom>
        </p:spPr>
      </p:pic>
      <p:pic>
        <p:nvPicPr>
          <p:cNvPr id="10" name="Picture 4" descr="http://www.wsu.edu/~poovaiah/WSU-logo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8829" y="3809177"/>
            <a:ext cx="2629014" cy="762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53487" y="4630464"/>
            <a:ext cx="32130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Main Bioinformatics Lab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Stephen Ficklin  </a:t>
            </a:r>
            <a:r>
              <a:rPr lang="en-US" sz="1600" i="1" dirty="0" smtClean="0">
                <a:solidFill>
                  <a:schemeClr val="accent3">
                    <a:lumMod val="50000"/>
                  </a:schemeClr>
                </a:solidFill>
              </a:rPr>
              <a:t>(project lead)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Chun-Huai Chen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Taein Lee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Dorrie Main,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Ph.D</a:t>
            </a:r>
            <a:endParaRPr lang="en-US" sz="16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Il-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Hyung</a:t>
            </a: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 Cho, Ph.D.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Sook Jung,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Ph.D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05598" y="5727565"/>
            <a:ext cx="32077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Clemson University Genomics Institute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Meg Staton,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Ph.D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3" name="Picture 4" descr="University of Saskatchewa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29687" y="1921950"/>
            <a:ext cx="2619375" cy="590551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953487" y="2592549"/>
            <a:ext cx="3005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University of Saskatchewan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Lacey-Anne Sanderson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Kirstin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Bett</a:t>
            </a: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Ph.D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5" name="Picture 6" descr="Software Requirements, Ver 2 Proposa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411" y="1728118"/>
            <a:ext cx="1476375" cy="108585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5096275" y="2873024"/>
            <a:ext cx="365893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Ontario Institute for Cancer Research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GMOD Coordinator, Scott Cain,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Ph.D</a:t>
            </a:r>
            <a:endParaRPr lang="en-US" sz="16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en-US" sz="1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Emory University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Previous GMOD Help Desk,  Dave Clement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175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/>
              <a:t>Funding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7200"/>
            <a:ext cx="8229600" cy="4525963"/>
          </a:xfrm>
        </p:spPr>
        <p:txBody>
          <a:bodyPr>
            <a:normAutofit fontScale="47500" lnSpcReduction="20000"/>
          </a:bodyPr>
          <a:lstStyle/>
          <a:p>
            <a:pPr marL="360363" lvl="1" indent="-174625">
              <a:buNone/>
            </a:pPr>
            <a:r>
              <a:rPr lang="en-US" sz="3400" b="1" dirty="0" smtClean="0">
                <a:solidFill>
                  <a:schemeClr val="accent1"/>
                </a:solidFill>
              </a:rPr>
              <a:t>Current Funding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/>
              <a:t>Tree Fruit GDR: Translating Genomics into Advances in Horticulture</a:t>
            </a:r>
            <a:r>
              <a:rPr lang="en-US" sz="3000" dirty="0" smtClean="0"/>
              <a:t>: USDA Specialty Crops Research Initiative, September 2009 – August 2013.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/>
              <a:t>An Integrated Web-based Relational Database for the </a:t>
            </a:r>
            <a:r>
              <a:rPr lang="en-US" sz="3000" b="1" dirty="0" err="1" smtClean="0"/>
              <a:t>Curation</a:t>
            </a:r>
            <a:r>
              <a:rPr lang="en-US" sz="3000" b="1" dirty="0" smtClean="0"/>
              <a:t> of Cacao Genetic and Genomic Data</a:t>
            </a:r>
            <a:r>
              <a:rPr lang="en-US" sz="3000" dirty="0" smtClean="0"/>
              <a:t>:  USDA-ARS SCA, January 2009 - January 2013.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/>
              <a:t>Developing an Online Toolbox for Tree Fruit Breeding</a:t>
            </a:r>
            <a:r>
              <a:rPr lang="en-US" sz="3000" dirty="0" smtClean="0"/>
              <a:t>: Washington Tree Fruit Research Commission, April 2009 – March 2012.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err="1" smtClean="0"/>
              <a:t>RosBREED</a:t>
            </a:r>
            <a:r>
              <a:rPr lang="en-US" sz="3000" b="1" dirty="0" smtClean="0"/>
              <a:t>: Enabling Marker-assisted Breeding in Rosaceae</a:t>
            </a:r>
            <a:r>
              <a:rPr lang="en-US" sz="3000" dirty="0" smtClean="0"/>
              <a:t>: USDA Specialty Crops Research Initiative, September 2009 – August 2013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/>
              <a:t>Genomics-Assisted Plant Breeding for Cool Season Food Legumes</a:t>
            </a:r>
            <a:r>
              <a:rPr lang="en-US" sz="3000" dirty="0" smtClean="0"/>
              <a:t>: University of Idaho Special Grants, USDA NIFA, May 2010 – April 2013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/>
              <a:t>Loblolly Pine Genome Sequencing</a:t>
            </a:r>
            <a:r>
              <a:rPr lang="en-US" sz="3000" dirty="0" smtClean="0"/>
              <a:t>: USDA DOE, January 2011-January 2016</a:t>
            </a:r>
          </a:p>
          <a:p>
            <a:pPr marL="631825" lvl="1" indent="-174625">
              <a:buFont typeface="Arial"/>
              <a:buChar char="•"/>
            </a:pPr>
            <a:r>
              <a:rPr lang="en-US" sz="3000" b="1" dirty="0" err="1" smtClean="0"/>
              <a:t>LenGen</a:t>
            </a:r>
            <a:r>
              <a:rPr lang="en-US" sz="3000" b="1" dirty="0" smtClean="0"/>
              <a:t>: </a:t>
            </a:r>
            <a:r>
              <a:rPr lang="en-US" sz="3000" dirty="0"/>
              <a:t>Saskatchewan Pulse Growers Association, September </a:t>
            </a:r>
            <a:r>
              <a:rPr lang="en-US" sz="3000" dirty="0" smtClean="0"/>
              <a:t>2013 </a:t>
            </a:r>
            <a:r>
              <a:rPr lang="en-US" sz="3000" dirty="0"/>
              <a:t>– September </a:t>
            </a:r>
            <a:r>
              <a:rPr lang="en-US" sz="3000" dirty="0" smtClean="0"/>
              <a:t>2015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/>
              <a:t>iMAP</a:t>
            </a:r>
            <a:r>
              <a:rPr lang="en-US" sz="3000" dirty="0" smtClean="0"/>
              <a:t>: Saskatchewan Pulse Growers Association, September 2010 – September 2013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/>
              <a:t>Comparative Genomics of Environmental Stress Responses in North American Hardwoods: </a:t>
            </a:r>
            <a:r>
              <a:rPr lang="en-US" sz="3000" dirty="0" smtClean="0"/>
              <a:t>NSF Plant Genome Research Program, February 2011 - January 2015</a:t>
            </a:r>
          </a:p>
          <a:p>
            <a:pPr marL="631825" lvl="1" indent="-174625">
              <a:buNone/>
            </a:pPr>
            <a:endParaRPr lang="en-US" sz="3000" dirty="0" smtClean="0">
              <a:solidFill>
                <a:schemeClr val="accent3">
                  <a:lumMod val="75000"/>
                </a:schemeClr>
              </a:solidFill>
              <a:effectLst>
                <a:outerShdw blurRad="50800" dist="12700" dir="2700000" algn="tl" rotWithShape="0">
                  <a:schemeClr val="bg1">
                    <a:alpha val="40000"/>
                  </a:schemeClr>
                </a:outerShdw>
              </a:effectLst>
            </a:endParaRPr>
          </a:p>
          <a:p>
            <a:pPr marL="360363" lvl="1" indent="-174625">
              <a:buNone/>
            </a:pPr>
            <a:r>
              <a:rPr lang="en-US" sz="3400" b="1" dirty="0" smtClean="0">
                <a:solidFill>
                  <a:srgbClr val="14672C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Past Funding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PURENET: Agriculture and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Agri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-Food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Canada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Genomic Tool Development for the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Fagaceae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, NSF Award #0605135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Clemson University Genomics Institute (CUGI)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Clemson’s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Cyberinfrastructure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 and Technology Integration Group (CITI)</a:t>
            </a:r>
          </a:p>
        </p:txBody>
      </p:sp>
      <p:pic>
        <p:nvPicPr>
          <p:cNvPr id="7" name="Picture 6" descr="http://www.ccmr.cornell.edu/igert/images/logo-NSF-CMY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92936" y="6007470"/>
            <a:ext cx="537257" cy="537257"/>
          </a:xfrm>
          <a:prstGeom prst="rect">
            <a:avLst/>
          </a:prstGeom>
          <a:noFill/>
        </p:spPr>
      </p:pic>
      <p:pic>
        <p:nvPicPr>
          <p:cNvPr id="9" name="Picture 8" descr="http://biology.csusb.edu/usda/USDA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3732" y="6009999"/>
            <a:ext cx="772000" cy="532198"/>
          </a:xfrm>
          <a:prstGeom prst="rect">
            <a:avLst/>
          </a:prstGeom>
          <a:noFill/>
        </p:spPr>
      </p:pic>
      <p:pic>
        <p:nvPicPr>
          <p:cNvPr id="10" name="Content Placeholder 4" descr="CUGI 2 color gradie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27397" y="6009999"/>
            <a:ext cx="942904" cy="532198"/>
          </a:xfrm>
          <a:prstGeom prst="rect">
            <a:avLst/>
          </a:prstGeom>
        </p:spPr>
      </p:pic>
      <p:pic>
        <p:nvPicPr>
          <p:cNvPr id="11" name="Picture 10" descr="PulseGrowersLogo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2871" y="6006098"/>
            <a:ext cx="1103364" cy="540000"/>
          </a:xfrm>
          <a:prstGeom prst="rect">
            <a:avLst/>
          </a:prstGeom>
        </p:spPr>
      </p:pic>
      <p:pic>
        <p:nvPicPr>
          <p:cNvPr id="12" name="Picture 11" descr="AgCanadaLogo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3440" y="6042099"/>
            <a:ext cx="2543087" cy="46799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Resources</a:t>
            </a:r>
            <a:endParaRPr lang="en-US" dirty="0">
              <a:solidFill>
                <a:srgbClr val="D5EAD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403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/>
              <a:t>Tripal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1"/>
            <a:ext cx="8229600" cy="428103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Tripal Website: </a:t>
            </a:r>
            <a:endParaRPr lang="en-US" dirty="0" smtClean="0"/>
          </a:p>
          <a:p>
            <a:pPr marL="717550" lvl="1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://tripal.info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  <a:p>
            <a:r>
              <a:rPr lang="en-US" dirty="0" smtClean="0"/>
              <a:t>Tutorials </a:t>
            </a:r>
            <a:r>
              <a:rPr lang="en-US" dirty="0"/>
              <a:t>on </a:t>
            </a:r>
            <a:r>
              <a:rPr lang="en-US" dirty="0" smtClean="0"/>
              <a:t>GMOD</a:t>
            </a:r>
          </a:p>
          <a:p>
            <a:pPr marL="717550" lvl="1" indent="0"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://gmod.org/wiki/Tripal_Tutorial_(v1.0</a:t>
            </a:r>
            <a:r>
              <a:rPr lang="en-US" dirty="0" smtClean="0">
                <a:hlinkClick r:id="rId3"/>
              </a:rPr>
              <a:t>)</a:t>
            </a:r>
            <a:endParaRPr lang="en-US" dirty="0" smtClean="0"/>
          </a:p>
          <a:p>
            <a:r>
              <a:rPr lang="en-US" dirty="0" smtClean="0"/>
              <a:t>Mailing Lists</a:t>
            </a:r>
          </a:p>
          <a:p>
            <a:pPr marL="717550" lvl="1" indent="0">
              <a:buNone/>
            </a:pP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lists.sourceforge.net/lists/listinfo/gmod-tripal</a:t>
            </a:r>
            <a:endParaRPr lang="en-US" dirty="0" smtClean="0"/>
          </a:p>
          <a:p>
            <a:r>
              <a:rPr lang="en-US" dirty="0" smtClean="0"/>
              <a:t>Documented API</a:t>
            </a:r>
          </a:p>
          <a:p>
            <a:pPr marL="717550" lvl="1" indent="0">
              <a:buNone/>
            </a:pP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tripal.sourceforge.net/docs/tripal-0.6x-0.3b/index.html</a:t>
            </a:r>
            <a:endParaRPr lang="en-US" dirty="0" smtClean="0"/>
          </a:p>
          <a:p>
            <a:r>
              <a:rPr lang="en-US" dirty="0"/>
              <a:t>Developer’s Handbook </a:t>
            </a:r>
          </a:p>
          <a:p>
            <a:pPr marL="717550" lvl="1" indent="0">
              <a:buNone/>
            </a:pPr>
            <a:r>
              <a:rPr lang="en-US" dirty="0">
                <a:hlinkClick r:id="rId6"/>
              </a:rPr>
              <a:t>http://gmod.org/wiki/Tripal_Developer's_Handbook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Resources</a:t>
            </a:r>
            <a:endParaRPr lang="en-US" dirty="0">
              <a:solidFill>
                <a:srgbClr val="D5EAD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403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/>
              <a:t>Tripal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1"/>
            <a:ext cx="8229600" cy="428103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Tripal Website: </a:t>
            </a:r>
            <a:endParaRPr lang="en-US" dirty="0" smtClean="0"/>
          </a:p>
          <a:p>
            <a:pPr marL="717550" lvl="1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://tripal.info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  <a:p>
            <a:r>
              <a:rPr lang="en-US" dirty="0" smtClean="0"/>
              <a:t>Tutorials </a:t>
            </a:r>
            <a:r>
              <a:rPr lang="en-US" dirty="0"/>
              <a:t>on </a:t>
            </a:r>
            <a:r>
              <a:rPr lang="en-US" dirty="0" smtClean="0"/>
              <a:t>GMOD</a:t>
            </a:r>
          </a:p>
          <a:p>
            <a:pPr marL="717550" lvl="1" indent="0"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://gmod.org/wiki/Tripal_Tutorial_(v1.0</a:t>
            </a:r>
            <a:r>
              <a:rPr lang="en-US" dirty="0" smtClean="0">
                <a:hlinkClick r:id="rId3"/>
              </a:rPr>
              <a:t>)</a:t>
            </a:r>
            <a:endParaRPr lang="en-US" dirty="0" smtClean="0"/>
          </a:p>
          <a:p>
            <a:r>
              <a:rPr lang="en-US" dirty="0" smtClean="0"/>
              <a:t>Mailing Lists</a:t>
            </a:r>
          </a:p>
          <a:p>
            <a:pPr marL="717550" lvl="1" indent="0">
              <a:buNone/>
            </a:pP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lists.sourceforge.net/lists/listinfo/gmod-tripal</a:t>
            </a:r>
            <a:endParaRPr lang="en-US" dirty="0" smtClean="0"/>
          </a:p>
          <a:p>
            <a:r>
              <a:rPr lang="en-US" dirty="0" smtClean="0"/>
              <a:t>Documented API</a:t>
            </a:r>
          </a:p>
          <a:p>
            <a:pPr marL="717550" lvl="1" indent="0">
              <a:buNone/>
            </a:pP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tripal.sourceforge.net/docs/tripal-0.6x-0.3b/index.html</a:t>
            </a:r>
            <a:endParaRPr lang="en-US" dirty="0" smtClean="0"/>
          </a:p>
          <a:p>
            <a:r>
              <a:rPr lang="en-US" dirty="0"/>
              <a:t>Developer’s Handbook </a:t>
            </a:r>
          </a:p>
          <a:p>
            <a:pPr marL="717550" lvl="1" indent="0">
              <a:buNone/>
            </a:pPr>
            <a:r>
              <a:rPr lang="en-US" dirty="0">
                <a:hlinkClick r:id="rId6"/>
              </a:rPr>
              <a:t>http://gmod.org/wiki/Tripal_Developer's_Handbook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Resources</a:t>
            </a:r>
            <a:endParaRPr lang="en-US" dirty="0">
              <a:solidFill>
                <a:srgbClr val="D5EAD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>
              <a:alpha val="92000"/>
            </a:schemeClr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90403" y="3139474"/>
            <a:ext cx="581184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CA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Thank You!</a:t>
            </a:r>
            <a:endParaRPr lang="en-CA" sz="8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79766"/>
            <a:ext cx="9144000" cy="690050"/>
          </a:xfrm>
          <a:prstGeom prst="rect">
            <a:avLst/>
          </a:prstGeom>
          <a:solidFill>
            <a:srgbClr val="F7F7F7">
              <a:alpha val="91000"/>
            </a:srgbClr>
          </a:solidFill>
          <a:ln>
            <a:solidFill>
              <a:srgbClr val="F7F7F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245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/>
              <a:t>Tripal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1"/>
            <a:ext cx="8229600" cy="428103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Tripal Website: </a:t>
            </a:r>
            <a:endParaRPr lang="en-US" dirty="0" smtClean="0"/>
          </a:p>
          <a:p>
            <a:pPr marL="717550" lvl="1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://tripal.info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  <a:p>
            <a:r>
              <a:rPr lang="en-US" dirty="0" smtClean="0"/>
              <a:t>Tutorials </a:t>
            </a:r>
            <a:r>
              <a:rPr lang="en-US" dirty="0"/>
              <a:t>on </a:t>
            </a:r>
            <a:r>
              <a:rPr lang="en-US" dirty="0" smtClean="0"/>
              <a:t>GMOD</a:t>
            </a:r>
          </a:p>
          <a:p>
            <a:pPr marL="717550" lvl="1" indent="0"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://gmod.org/wiki/Tripal_Tutorial_(v1.0</a:t>
            </a:r>
            <a:r>
              <a:rPr lang="en-US" dirty="0" smtClean="0">
                <a:hlinkClick r:id="rId3"/>
              </a:rPr>
              <a:t>)</a:t>
            </a:r>
            <a:endParaRPr lang="en-US" dirty="0" smtClean="0"/>
          </a:p>
          <a:p>
            <a:r>
              <a:rPr lang="en-US" dirty="0" smtClean="0"/>
              <a:t>Mailing Lists</a:t>
            </a:r>
          </a:p>
          <a:p>
            <a:pPr marL="717550" lvl="1" indent="0">
              <a:buNone/>
            </a:pP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lists.sourceforge.net/lists/listinfo/gmod-tripal</a:t>
            </a:r>
            <a:endParaRPr lang="en-US" dirty="0" smtClean="0"/>
          </a:p>
          <a:p>
            <a:r>
              <a:rPr lang="en-US" dirty="0" smtClean="0"/>
              <a:t>Documented API</a:t>
            </a:r>
          </a:p>
          <a:p>
            <a:pPr marL="717550" lvl="1" indent="0">
              <a:buNone/>
            </a:pP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tripal.sourceforge.net/docs/tripal-0.6x-0.3b/index.html</a:t>
            </a:r>
            <a:endParaRPr lang="en-US" dirty="0" smtClean="0"/>
          </a:p>
          <a:p>
            <a:r>
              <a:rPr lang="en-US" dirty="0"/>
              <a:t>Developer’s Handbook </a:t>
            </a:r>
          </a:p>
          <a:p>
            <a:pPr marL="717550" lvl="1" indent="0">
              <a:buNone/>
            </a:pPr>
            <a:r>
              <a:rPr lang="en-US" dirty="0">
                <a:hlinkClick r:id="rId6"/>
              </a:rPr>
              <a:t>http://gmod.org/wiki/Tripal_Developer's_Handbook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Resources</a:t>
            </a:r>
            <a:endParaRPr lang="en-US" dirty="0">
              <a:solidFill>
                <a:srgbClr val="D5EAD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558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658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Drupal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>
            <a:normAutofit/>
          </a:bodyPr>
          <a:lstStyle/>
          <a:p>
            <a:r>
              <a:rPr lang="en-US" dirty="0" smtClean="0"/>
              <a:t>Extremely flexible</a:t>
            </a:r>
          </a:p>
          <a:p>
            <a:pPr lvl="1"/>
            <a:r>
              <a:rPr lang="en-US" dirty="0" smtClean="0"/>
              <a:t>25,000+ free Modules </a:t>
            </a:r>
          </a:p>
          <a:p>
            <a:pPr lvl="2"/>
            <a:r>
              <a:rPr lang="en-US" dirty="0" smtClean="0"/>
              <a:t>add forums, event organization, contact forms, etc.</a:t>
            </a:r>
          </a:p>
          <a:p>
            <a:pPr lvl="1"/>
            <a:r>
              <a:rPr lang="en-US" dirty="0" smtClean="0"/>
              <a:t>1,900+ free Themes</a:t>
            </a:r>
          </a:p>
          <a:p>
            <a:pPr lvl="2"/>
            <a:r>
              <a:rPr lang="en-US" dirty="0" smtClean="0"/>
              <a:t>change the “look” of your site with a click</a:t>
            </a:r>
          </a:p>
          <a:p>
            <a:r>
              <a:rPr lang="en-US" dirty="0" smtClean="0"/>
              <a:t>Secure</a:t>
            </a:r>
          </a:p>
          <a:p>
            <a:pPr lvl="1"/>
            <a:r>
              <a:rPr lang="en-US" sz="2400" dirty="0" smtClean="0"/>
              <a:t>Can be used to build e-commerce sites</a:t>
            </a:r>
          </a:p>
          <a:p>
            <a:r>
              <a:rPr lang="en-US" dirty="0" smtClean="0"/>
              <a:t>Out-of-the-box Professional Websites</a:t>
            </a:r>
          </a:p>
          <a:p>
            <a:pPr lvl="1"/>
            <a:r>
              <a:rPr lang="en-US" sz="2400" dirty="0" smtClean="0"/>
              <a:t>Users, permissions, searching, menus, file upload, etc.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D5EAD1"/>
                </a:solidFill>
              </a:rPr>
              <a:t>Definition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666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457200" y="1600200"/>
            <a:ext cx="7569200" cy="4076699"/>
          </a:xfrm>
        </p:spPr>
        <p:txBody>
          <a:bodyPr>
            <a:normAutofit/>
          </a:bodyPr>
          <a:lstStyle/>
          <a:p>
            <a:r>
              <a:rPr lang="en-US" dirty="0"/>
              <a:t>Community developed </a:t>
            </a:r>
            <a:r>
              <a:rPr lang="en-US" dirty="0" smtClean="0"/>
              <a:t>&amp; supported</a:t>
            </a:r>
          </a:p>
          <a:p>
            <a:r>
              <a:rPr lang="en-US" dirty="0"/>
              <a:t>Supported by </a:t>
            </a:r>
            <a:r>
              <a:rPr lang="en-US" dirty="0" smtClean="0"/>
              <a:t>various </a:t>
            </a:r>
            <a:br>
              <a:rPr lang="en-US" dirty="0" smtClean="0"/>
            </a:br>
            <a:r>
              <a:rPr lang="en-US" dirty="0" smtClean="0"/>
              <a:t>GMOD tools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Chado</a:t>
            </a:r>
            <a:endParaRPr lang="en-US" dirty="0"/>
          </a:p>
        </p:txBody>
      </p:sp>
      <p:sp>
        <p:nvSpPr>
          <p:cNvPr id="24" name="Hexagon 23"/>
          <p:cNvSpPr/>
          <p:nvPr/>
        </p:nvSpPr>
        <p:spPr>
          <a:xfrm>
            <a:off x="3201724" y="4005057"/>
            <a:ext cx="1317184" cy="1092386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36000" rIns="36000" bIns="36000" rtlCol="0" anchor="ctr">
            <a:normAutofit/>
          </a:bodyPr>
          <a:lstStyle/>
          <a:p>
            <a:pPr algn="ctr"/>
            <a:r>
              <a:rPr lang="en-US" sz="1400" dirty="0" smtClean="0"/>
              <a:t>Analysis</a:t>
            </a:r>
          </a:p>
          <a:p>
            <a:pPr algn="ctr"/>
            <a:r>
              <a:rPr lang="en-US" sz="1400" dirty="0" smtClean="0"/>
              <a:t>Pipelines</a:t>
            </a:r>
            <a:endParaRPr lang="en-US" sz="1400" dirty="0"/>
          </a:p>
        </p:txBody>
      </p:sp>
      <p:sp>
        <p:nvSpPr>
          <p:cNvPr id="25" name="Hexagon 24"/>
          <p:cNvSpPr/>
          <p:nvPr/>
        </p:nvSpPr>
        <p:spPr>
          <a:xfrm>
            <a:off x="4496319" y="4659153"/>
            <a:ext cx="1317184" cy="1092386"/>
          </a:xfrm>
          <a:prstGeom prst="hexag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>
            <a:normAutofit/>
          </a:bodyPr>
          <a:lstStyle/>
          <a:p>
            <a:pPr lvl="0" algn="ctr"/>
            <a:r>
              <a:rPr lang="en-US" sz="1400" dirty="0" smtClean="0"/>
              <a:t>Federated Database</a:t>
            </a:r>
            <a:endParaRPr lang="en-US" sz="1400" dirty="0"/>
          </a:p>
        </p:txBody>
      </p:sp>
      <p:sp>
        <p:nvSpPr>
          <p:cNvPr id="26" name="Hexagon 25"/>
          <p:cNvSpPr/>
          <p:nvPr/>
        </p:nvSpPr>
        <p:spPr>
          <a:xfrm>
            <a:off x="4518908" y="3295977"/>
            <a:ext cx="1317184" cy="1092386"/>
          </a:xfrm>
          <a:prstGeom prst="hexagon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lvl="0" algn="ctr"/>
            <a:endParaRPr lang="en-US" sz="1400" dirty="0"/>
          </a:p>
        </p:txBody>
      </p:sp>
      <p:sp>
        <p:nvSpPr>
          <p:cNvPr id="27" name="Hexagon 26"/>
          <p:cNvSpPr/>
          <p:nvPr/>
        </p:nvSpPr>
        <p:spPr>
          <a:xfrm>
            <a:off x="5836093" y="4005057"/>
            <a:ext cx="1317184" cy="1092386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endParaRPr lang="en-US" sz="1400" dirty="0"/>
          </a:p>
        </p:txBody>
      </p:sp>
      <p:sp>
        <p:nvSpPr>
          <p:cNvPr id="28" name="Hexagon 27"/>
          <p:cNvSpPr/>
          <p:nvPr/>
        </p:nvSpPr>
        <p:spPr>
          <a:xfrm>
            <a:off x="5836093" y="2527301"/>
            <a:ext cx="1317184" cy="1092386"/>
          </a:xfrm>
          <a:prstGeom prst="hexag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>
            <a:normAutofit/>
          </a:bodyPr>
          <a:lstStyle/>
          <a:p>
            <a:pPr algn="ctr"/>
            <a:r>
              <a:rPr lang="en-US" sz="1200" dirty="0" smtClean="0"/>
              <a:t>Data Warehouse</a:t>
            </a:r>
            <a:endParaRPr lang="en-US" sz="1200" dirty="0"/>
          </a:p>
        </p:txBody>
      </p:sp>
      <p:sp>
        <p:nvSpPr>
          <p:cNvPr id="29" name="Hexagon 28"/>
          <p:cNvSpPr/>
          <p:nvPr/>
        </p:nvSpPr>
        <p:spPr>
          <a:xfrm>
            <a:off x="5813504" y="5411088"/>
            <a:ext cx="1317184" cy="1092386"/>
          </a:xfrm>
          <a:prstGeom prst="hexagon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endParaRPr lang="en-US" sz="1400" dirty="0"/>
          </a:p>
        </p:txBody>
      </p:sp>
      <p:sp>
        <p:nvSpPr>
          <p:cNvPr id="30" name="Hexagon 29"/>
          <p:cNvSpPr/>
          <p:nvPr/>
        </p:nvSpPr>
        <p:spPr>
          <a:xfrm>
            <a:off x="7153277" y="3295977"/>
            <a:ext cx="1317184" cy="1092386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endParaRPr lang="en-US" sz="1400" dirty="0"/>
          </a:p>
        </p:txBody>
      </p:sp>
      <p:sp>
        <p:nvSpPr>
          <p:cNvPr id="31" name="Hexagon 30"/>
          <p:cNvSpPr/>
          <p:nvPr/>
        </p:nvSpPr>
        <p:spPr>
          <a:xfrm>
            <a:off x="7153277" y="4794497"/>
            <a:ext cx="1317184" cy="1092386"/>
          </a:xfrm>
          <a:prstGeom prst="hexagon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>
            <a:normAutofit/>
          </a:bodyPr>
          <a:lstStyle/>
          <a:p>
            <a:pPr lvl="0" algn="ctr"/>
            <a:r>
              <a:rPr lang="en-US" sz="1400" dirty="0" smtClean="0"/>
              <a:t>Manual </a:t>
            </a:r>
            <a:r>
              <a:rPr lang="en-US" sz="1400" dirty="0" err="1" smtClean="0"/>
              <a:t>Curation</a:t>
            </a:r>
            <a:endParaRPr lang="en-US" sz="1400" dirty="0"/>
          </a:p>
        </p:txBody>
      </p:sp>
      <p:sp>
        <p:nvSpPr>
          <p:cNvPr id="32" name="Hexagon 31"/>
          <p:cNvSpPr/>
          <p:nvPr/>
        </p:nvSpPr>
        <p:spPr>
          <a:xfrm>
            <a:off x="3201724" y="5411088"/>
            <a:ext cx="1317184" cy="1092386"/>
          </a:xfrm>
          <a:prstGeom prst="hexagon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endParaRPr lang="en-US" sz="1300" dirty="0"/>
          </a:p>
        </p:txBody>
      </p:sp>
      <p:sp>
        <p:nvSpPr>
          <p:cNvPr id="33" name="Hexagon 32"/>
          <p:cNvSpPr/>
          <p:nvPr/>
        </p:nvSpPr>
        <p:spPr>
          <a:xfrm>
            <a:off x="1884539" y="4659153"/>
            <a:ext cx="1317184" cy="1092386"/>
          </a:xfrm>
          <a:prstGeom prst="hexagon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>
            <a:normAutofit/>
          </a:bodyPr>
          <a:lstStyle/>
          <a:p>
            <a:pPr algn="ctr"/>
            <a:r>
              <a:rPr lang="en-US" sz="1200" dirty="0" smtClean="0"/>
              <a:t>Structural Annotation</a:t>
            </a:r>
            <a:endParaRPr lang="en-US" sz="1200" dirty="0"/>
          </a:p>
        </p:txBody>
      </p:sp>
      <p:sp>
        <p:nvSpPr>
          <p:cNvPr id="34" name="Hexagon 33"/>
          <p:cNvSpPr/>
          <p:nvPr/>
        </p:nvSpPr>
        <p:spPr>
          <a:xfrm>
            <a:off x="539879" y="5425505"/>
            <a:ext cx="1317184" cy="1092386"/>
          </a:xfrm>
          <a:prstGeom prst="hexagon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endParaRPr lang="en-US" sz="1300" dirty="0"/>
          </a:p>
        </p:txBody>
      </p:sp>
      <p:sp>
        <p:nvSpPr>
          <p:cNvPr id="35" name="Hexagon 34"/>
          <p:cNvSpPr/>
          <p:nvPr/>
        </p:nvSpPr>
        <p:spPr>
          <a:xfrm>
            <a:off x="539879" y="4005057"/>
            <a:ext cx="1317184" cy="1092386"/>
          </a:xfrm>
          <a:prstGeom prst="hex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>
            <a:normAutofit/>
          </a:bodyPr>
          <a:lstStyle/>
          <a:p>
            <a:pPr algn="ctr"/>
            <a:r>
              <a:rPr lang="en-US" sz="1200" dirty="0" smtClean="0"/>
              <a:t>Genome Visualization</a:t>
            </a:r>
            <a:endParaRPr lang="en-US" sz="1200" dirty="0"/>
          </a:p>
        </p:txBody>
      </p:sp>
      <p:pic>
        <p:nvPicPr>
          <p:cNvPr id="38" name="Picture 6" descr="Apollo logo"/>
          <p:cNvPicPr>
            <a:picLocks noChangeAspect="1" noChangeArrowheads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406" y="4261448"/>
            <a:ext cx="1410951" cy="53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1" descr="ergati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886"/>
          <a:stretch/>
        </p:blipFill>
        <p:spPr>
          <a:xfrm>
            <a:off x="4589937" y="3538343"/>
            <a:ext cx="1146599" cy="506762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5677657" y="5804766"/>
            <a:ext cx="1536700" cy="368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7007061" y="3664105"/>
            <a:ext cx="1536700" cy="368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8" descr="InterM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061" y="3726221"/>
            <a:ext cx="1715284" cy="223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0" descr="BioMart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041" y="5727946"/>
            <a:ext cx="1318647" cy="48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/>
          <p:cNvSpPr/>
          <p:nvPr/>
        </p:nvSpPr>
        <p:spPr>
          <a:xfrm>
            <a:off x="3053237" y="5581328"/>
            <a:ext cx="1536700" cy="719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2" descr="MAKER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963" y="5651060"/>
            <a:ext cx="1675584" cy="582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Rectangle 46"/>
          <p:cNvSpPr/>
          <p:nvPr/>
        </p:nvSpPr>
        <p:spPr>
          <a:xfrm>
            <a:off x="347839" y="5727946"/>
            <a:ext cx="1633692" cy="4451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4" descr="GBrowse logo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474" b="89474" l="3000" r="97750">
                        <a14:foregroundMark x1="24750" y1="40000" x2="19250" y2="48421"/>
                        <a14:foregroundMark x1="46000" y1="55789" x2="46000" y2="83158"/>
                        <a14:foregroundMark x1="53500" y1="65263" x2="53250" y2="83158"/>
                        <a14:foregroundMark x1="67500" y1="76842" x2="69750" y2="60000"/>
                        <a14:foregroundMark x1="85250" y1="81053" x2="85750" y2="71579"/>
                        <a14:foregroundMark x1="96750" y1="69474" x2="95750" y2="60000"/>
                        <a14:foregroundMark x1="14250" y1="54737" x2="14250" y2="54737"/>
                        <a14:foregroundMark x1="5250" y1="40000" x2="3000" y2="42105"/>
                        <a14:foregroundMark x1="5500" y1="18947" x2="34250" y2="18947"/>
                        <a14:foregroundMark x1="97750" y1="18947" x2="96250" y2="13684"/>
                        <a14:foregroundMark x1="95500" y1="27368" x2="97000" y2="231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765478"/>
            <a:ext cx="1524331" cy="377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Rectangle 47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D5EAD1"/>
                </a:solidFill>
              </a:rPr>
              <a:t>Definition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087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457200" y="1600200"/>
            <a:ext cx="7569200" cy="4076699"/>
          </a:xfrm>
        </p:spPr>
        <p:txBody>
          <a:bodyPr>
            <a:normAutofit/>
          </a:bodyPr>
          <a:lstStyle/>
          <a:p>
            <a:r>
              <a:rPr lang="en-US" dirty="0"/>
              <a:t>Community developed &amp; </a:t>
            </a:r>
            <a:r>
              <a:rPr lang="en-US" dirty="0" smtClean="0"/>
              <a:t>supported</a:t>
            </a:r>
          </a:p>
          <a:p>
            <a:r>
              <a:rPr lang="en-US" dirty="0"/>
              <a:t>Supported by various tools </a:t>
            </a:r>
          </a:p>
          <a:p>
            <a:r>
              <a:rPr lang="en-US" dirty="0"/>
              <a:t>Houses a variety of genomic,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genetic </a:t>
            </a:r>
            <a:r>
              <a:rPr lang="en-US" dirty="0"/>
              <a:t>and other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biological data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Chado</a:t>
            </a:r>
            <a:endParaRPr lang="en-US" dirty="0"/>
          </a:p>
        </p:txBody>
      </p:sp>
      <p:sp>
        <p:nvSpPr>
          <p:cNvPr id="6" name="Hexagon 5"/>
          <p:cNvSpPr/>
          <p:nvPr/>
        </p:nvSpPr>
        <p:spPr>
          <a:xfrm>
            <a:off x="4013768" y="4491617"/>
            <a:ext cx="1250808" cy="995345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r>
              <a:rPr lang="en-US" sz="1400" dirty="0" smtClean="0"/>
              <a:t>Organisms</a:t>
            </a:r>
            <a:endParaRPr lang="en-US" sz="1400" dirty="0"/>
          </a:p>
        </p:txBody>
      </p:sp>
      <p:sp>
        <p:nvSpPr>
          <p:cNvPr id="9" name="Hexagon 8"/>
          <p:cNvSpPr/>
          <p:nvPr/>
        </p:nvSpPr>
        <p:spPr>
          <a:xfrm>
            <a:off x="5243125" y="5087607"/>
            <a:ext cx="1250808" cy="995345"/>
          </a:xfrm>
          <a:prstGeom prst="hexag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lvl="0" algn="ctr"/>
            <a:r>
              <a:rPr lang="en-US" sz="1400" dirty="0" smtClean="0"/>
              <a:t>Stocks</a:t>
            </a:r>
            <a:endParaRPr lang="en-US" sz="1400" dirty="0"/>
          </a:p>
        </p:txBody>
      </p:sp>
      <p:sp>
        <p:nvSpPr>
          <p:cNvPr id="10" name="Hexagon 9"/>
          <p:cNvSpPr/>
          <p:nvPr/>
        </p:nvSpPr>
        <p:spPr>
          <a:xfrm>
            <a:off x="5264576" y="3845527"/>
            <a:ext cx="1250808" cy="995345"/>
          </a:xfrm>
          <a:prstGeom prst="hexagon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lvl="0" algn="ctr"/>
            <a:r>
              <a:rPr lang="en-US" sz="1400" dirty="0"/>
              <a:t>Genomic </a:t>
            </a:r>
            <a:r>
              <a:rPr lang="en-US" sz="1400" dirty="0" smtClean="0"/>
              <a:t>Features</a:t>
            </a:r>
            <a:endParaRPr lang="en-US" sz="1400" dirty="0"/>
          </a:p>
        </p:txBody>
      </p:sp>
      <p:sp>
        <p:nvSpPr>
          <p:cNvPr id="12" name="Hexagon 11"/>
          <p:cNvSpPr/>
          <p:nvPr/>
        </p:nvSpPr>
        <p:spPr>
          <a:xfrm>
            <a:off x="6515384" y="4491617"/>
            <a:ext cx="1250808" cy="995345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r>
              <a:rPr lang="en-US" sz="1400" dirty="0" smtClean="0"/>
              <a:t>Genotypes</a:t>
            </a:r>
            <a:endParaRPr lang="en-US" sz="1400" dirty="0"/>
          </a:p>
        </p:txBody>
      </p:sp>
      <p:sp>
        <p:nvSpPr>
          <p:cNvPr id="13" name="Hexagon 12"/>
          <p:cNvSpPr/>
          <p:nvPr/>
        </p:nvSpPr>
        <p:spPr>
          <a:xfrm>
            <a:off x="6515384" y="3145136"/>
            <a:ext cx="1250808" cy="995345"/>
          </a:xfrm>
          <a:prstGeom prst="hexag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r>
              <a:rPr lang="en-US" sz="1400" dirty="0" smtClean="0"/>
              <a:t>Assays</a:t>
            </a:r>
            <a:endParaRPr lang="en-US" sz="1400" dirty="0"/>
          </a:p>
        </p:txBody>
      </p:sp>
      <p:sp>
        <p:nvSpPr>
          <p:cNvPr id="14" name="Hexagon 13"/>
          <p:cNvSpPr/>
          <p:nvPr/>
        </p:nvSpPr>
        <p:spPr>
          <a:xfrm>
            <a:off x="6493933" y="5772744"/>
            <a:ext cx="1250808" cy="995345"/>
          </a:xfrm>
          <a:prstGeom prst="hexagon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r>
              <a:rPr lang="en-US" sz="1400" dirty="0" smtClean="0"/>
              <a:t>Expression </a:t>
            </a:r>
          </a:p>
          <a:p>
            <a:pPr algn="ctr"/>
            <a:r>
              <a:rPr lang="en-US" sz="1400" dirty="0" smtClean="0"/>
              <a:t>Data</a:t>
            </a:r>
            <a:endParaRPr lang="en-US" sz="1400" dirty="0"/>
          </a:p>
        </p:txBody>
      </p:sp>
      <p:sp>
        <p:nvSpPr>
          <p:cNvPr id="15" name="Hexagon 14"/>
          <p:cNvSpPr/>
          <p:nvPr/>
        </p:nvSpPr>
        <p:spPr>
          <a:xfrm>
            <a:off x="7766192" y="3845527"/>
            <a:ext cx="1250808" cy="995345"/>
          </a:xfrm>
          <a:prstGeom prst="hexago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r>
              <a:rPr lang="en-US" sz="1400" dirty="0" smtClean="0"/>
              <a:t>Phylogeny</a:t>
            </a:r>
            <a:endParaRPr lang="en-US" sz="1400" dirty="0"/>
          </a:p>
        </p:txBody>
      </p:sp>
      <p:sp>
        <p:nvSpPr>
          <p:cNvPr id="16" name="Hexagon 15"/>
          <p:cNvSpPr/>
          <p:nvPr/>
        </p:nvSpPr>
        <p:spPr>
          <a:xfrm>
            <a:off x="7766192" y="5210927"/>
            <a:ext cx="1250808" cy="995345"/>
          </a:xfrm>
          <a:prstGeom prst="hexag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lvl="0" algn="ctr"/>
            <a:r>
              <a:rPr lang="en-US" sz="1400" dirty="0"/>
              <a:t>Genetic </a:t>
            </a:r>
            <a:r>
              <a:rPr lang="en-US" sz="1400" dirty="0" smtClean="0"/>
              <a:t>Maps</a:t>
            </a:r>
            <a:endParaRPr lang="en-US" sz="1400" dirty="0"/>
          </a:p>
        </p:txBody>
      </p:sp>
      <p:sp>
        <p:nvSpPr>
          <p:cNvPr id="17" name="Hexagon 16"/>
          <p:cNvSpPr/>
          <p:nvPr/>
        </p:nvSpPr>
        <p:spPr>
          <a:xfrm>
            <a:off x="4013768" y="5772744"/>
            <a:ext cx="1250808" cy="995345"/>
          </a:xfrm>
          <a:prstGeom prst="hexagon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r>
              <a:rPr lang="en-US" sz="1300" dirty="0" smtClean="0"/>
              <a:t>Phenotypes</a:t>
            </a:r>
            <a:endParaRPr lang="en-US" sz="1300" dirty="0"/>
          </a:p>
        </p:txBody>
      </p:sp>
      <p:sp>
        <p:nvSpPr>
          <p:cNvPr id="20" name="Hexagon 19"/>
          <p:cNvSpPr/>
          <p:nvPr/>
        </p:nvSpPr>
        <p:spPr>
          <a:xfrm>
            <a:off x="2762960" y="5087607"/>
            <a:ext cx="1250808" cy="995345"/>
          </a:xfrm>
          <a:prstGeom prst="hexag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r>
              <a:rPr lang="en-US" sz="1400" dirty="0" smtClean="0"/>
              <a:t>Analyses</a:t>
            </a:r>
            <a:endParaRPr lang="en-US" sz="1400" dirty="0"/>
          </a:p>
        </p:txBody>
      </p:sp>
      <p:sp>
        <p:nvSpPr>
          <p:cNvPr id="21" name="Hexagon 20"/>
          <p:cNvSpPr/>
          <p:nvPr/>
        </p:nvSpPr>
        <p:spPr>
          <a:xfrm>
            <a:off x="1512152" y="5785880"/>
            <a:ext cx="1250808" cy="995345"/>
          </a:xfrm>
          <a:prstGeom prst="hexagon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r>
              <a:rPr lang="en-US" sz="1300" dirty="0" smtClean="0"/>
              <a:t>Ontologies</a:t>
            </a:r>
            <a:endParaRPr lang="en-US" sz="1300" dirty="0"/>
          </a:p>
        </p:txBody>
      </p:sp>
      <p:sp>
        <p:nvSpPr>
          <p:cNvPr id="22" name="Hexagon 21"/>
          <p:cNvSpPr/>
          <p:nvPr/>
        </p:nvSpPr>
        <p:spPr>
          <a:xfrm>
            <a:off x="261344" y="5087607"/>
            <a:ext cx="1250808" cy="995345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r>
              <a:rPr lang="en-US" sz="1200" dirty="0" smtClean="0"/>
              <a:t>Publications</a:t>
            </a:r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D5EAD1"/>
                </a:solidFill>
              </a:rPr>
              <a:t>Definition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829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Tripal trying to Accomplish?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7900"/>
            <a:ext cx="8229600" cy="48434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Simplify Construction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&amp; Maintenance of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Biological Databases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Greater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Flexibility of the Biological Website</a:t>
            </a:r>
          </a:p>
          <a:p>
            <a:pPr marL="739775" lvl="1" indent="-457200">
              <a:buFont typeface="+mj-lt"/>
              <a:buAutoNum type="arabicPeriod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Non-Biological Content: Social Networking, outreach, tutorials, publications, etc.</a:t>
            </a:r>
          </a:p>
          <a:p>
            <a:pPr marL="739775" lvl="1" indent="-457200">
              <a:buFont typeface="+mj-lt"/>
              <a:buAutoNum type="arabicPeriod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Layout and Theme</a:t>
            </a:r>
          </a:p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Expandability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Reusability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D5EAD1"/>
                </a:solidFill>
              </a:rPr>
              <a:t>Definition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705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UNIX  / Linux</a:t>
            </a:r>
          </a:p>
          <a:p>
            <a:pPr lvl="1"/>
            <a:r>
              <a:rPr lang="en-US" dirty="0"/>
              <a:t>Works well on Ubuntu 12.04</a:t>
            </a:r>
          </a:p>
          <a:p>
            <a:r>
              <a:rPr lang="en-US" dirty="0"/>
              <a:t>Apache web server</a:t>
            </a:r>
          </a:p>
          <a:p>
            <a:r>
              <a:rPr lang="en-US" dirty="0" err="1"/>
              <a:t>PostgreSQL</a:t>
            </a:r>
            <a:r>
              <a:rPr lang="en-US" dirty="0"/>
              <a:t> database </a:t>
            </a:r>
          </a:p>
          <a:p>
            <a:r>
              <a:rPr lang="en-US" dirty="0"/>
              <a:t>PHP5 (for web and command-line)</a:t>
            </a:r>
          </a:p>
          <a:p>
            <a:r>
              <a:rPr lang="en-US" dirty="0"/>
              <a:t>Drupal 6.</a:t>
            </a:r>
            <a:r>
              <a:rPr lang="en-US" dirty="0" smtClean="0"/>
              <a:t>x (7.x version projected for Feb 2014)</a:t>
            </a:r>
            <a:endParaRPr lang="en-US" dirty="0"/>
          </a:p>
          <a:p>
            <a:endParaRPr lang="en-US" dirty="0"/>
          </a:p>
          <a:p>
            <a:r>
              <a:rPr lang="en-US" dirty="0"/>
              <a:t>Server with sufficient memory / processor to handle data load.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E0BB"/>
                </a:solidFill>
              </a:rPr>
              <a:t>Definition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628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Easy 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/>
              <a:t>Detailed online tutorial:</a:t>
            </a:r>
          </a:p>
          <a:p>
            <a:pPr lvl="1"/>
            <a:r>
              <a:rPr lang="en-US" dirty="0">
                <a:hlinkClick r:id="rId2"/>
              </a:rPr>
              <a:t>http://gmod.org/wiki/Tripal_Tutorial_(v1.0)</a:t>
            </a:r>
            <a:endParaRPr lang="en-US" dirty="0"/>
          </a:p>
          <a:p>
            <a:r>
              <a:rPr lang="en-US" dirty="0"/>
              <a:t>Drupal and Tripal install themselves after some initial setup</a:t>
            </a:r>
          </a:p>
          <a:p>
            <a:r>
              <a:rPr lang="en-US" dirty="0"/>
              <a:t>Chado can be installed through a single-</a:t>
            </a:r>
            <a:r>
              <a:rPr lang="en-US" dirty="0" smtClean="0"/>
              <a:t>click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994" y="2905020"/>
            <a:ext cx="8614517" cy="36398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7950" y="3047075"/>
            <a:ext cx="5680026" cy="3668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880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Tripal">
      <a:dk1>
        <a:sysClr val="windowText" lastClr="000000"/>
      </a:dk1>
      <a:lt1>
        <a:sysClr val="window" lastClr="FFFFFF"/>
      </a:lt1>
      <a:dk2>
        <a:srgbClr val="464646"/>
      </a:dk2>
      <a:lt2>
        <a:srgbClr val="E0DFE1"/>
      </a:lt2>
      <a:accent1>
        <a:srgbClr val="14672C"/>
      </a:accent1>
      <a:accent2>
        <a:srgbClr val="E81020"/>
      </a:accent2>
      <a:accent3>
        <a:srgbClr val="8F9295"/>
      </a:accent3>
      <a:accent4>
        <a:srgbClr val="96CB8D"/>
      </a:accent4>
      <a:accent5>
        <a:srgbClr val="F98183"/>
      </a:accent5>
      <a:accent6>
        <a:srgbClr val="E5E6E8"/>
      </a:accent6>
      <a:hlink>
        <a:srgbClr val="14672C"/>
      </a:hlink>
      <a:folHlink>
        <a:srgbClr val="14672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1756</TotalTime>
  <Words>1734</Words>
  <Application>Microsoft Macintosh PowerPoint</Application>
  <PresentationFormat>On-screen Show (4:3)</PresentationFormat>
  <Paragraphs>281</Paragraphs>
  <Slides>35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PowerPoint Presentation</vt:lpstr>
      <vt:lpstr>What is Tripal?</vt:lpstr>
      <vt:lpstr>What is Tripal?</vt:lpstr>
      <vt:lpstr>Drupal</vt:lpstr>
      <vt:lpstr>Chado</vt:lpstr>
      <vt:lpstr>Chado</vt:lpstr>
      <vt:lpstr>What is Tripal trying to Accomplish?</vt:lpstr>
      <vt:lpstr>Requirements</vt:lpstr>
      <vt:lpstr>Easy Installation</vt:lpstr>
      <vt:lpstr>Individual Pages</vt:lpstr>
      <vt:lpstr>Individual Pages</vt:lpstr>
      <vt:lpstr>Data Listings</vt:lpstr>
      <vt:lpstr>Searching</vt:lpstr>
      <vt:lpstr>Loading Data</vt:lpstr>
      <vt:lpstr>Loading Data</vt:lpstr>
      <vt:lpstr>Loading Data</vt:lpstr>
      <vt:lpstr>Job Management</vt:lpstr>
      <vt:lpstr>Intuitive Administration</vt:lpstr>
      <vt:lpstr>Intuitive Administration</vt:lpstr>
      <vt:lpstr>Developers API</vt:lpstr>
      <vt:lpstr>Custom Data Listings</vt:lpstr>
      <vt:lpstr>Flexible Administration</vt:lpstr>
      <vt:lpstr>Flexible Administration</vt:lpstr>
      <vt:lpstr>Custom Themeing</vt:lpstr>
      <vt:lpstr>Custom Themeing</vt:lpstr>
      <vt:lpstr>Tripal Extensions</vt:lpstr>
      <vt:lpstr>Extendibility Example</vt:lpstr>
      <vt:lpstr>Future Plans</vt:lpstr>
      <vt:lpstr>Sites using Tripal</vt:lpstr>
      <vt:lpstr>Contributing Organizations</vt:lpstr>
      <vt:lpstr>Funding Sources</vt:lpstr>
      <vt:lpstr>Tripal Resources</vt:lpstr>
      <vt:lpstr>Tripal Resources</vt:lpstr>
      <vt:lpstr>Tripal Resources</vt:lpstr>
      <vt:lpstr>PowerPoint Presentation</vt:lpstr>
    </vt:vector>
  </TitlesOfParts>
  <Company>University of Saskatchewan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Lacey-Anne Kucheran</dc:creator>
  <cp:lastModifiedBy>Lacey-Anne Kucheran</cp:lastModifiedBy>
  <cp:revision>68</cp:revision>
  <dcterms:created xsi:type="dcterms:W3CDTF">2014-01-10T18:22:43Z</dcterms:created>
  <dcterms:modified xsi:type="dcterms:W3CDTF">2014-01-15T21:29:47Z</dcterms:modified>
</cp:coreProperties>
</file>